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5" r:id="rId2"/>
  </p:sldMasterIdLst>
  <p:notesMasterIdLst>
    <p:notesMasterId r:id="rId22"/>
  </p:notesMasterIdLst>
  <p:sldIdLst>
    <p:sldId id="256" r:id="rId3"/>
    <p:sldId id="257" r:id="rId4"/>
    <p:sldId id="258" r:id="rId5"/>
    <p:sldId id="259"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9144000" cy="5143500" type="screen16x9"/>
  <p:notesSz cx="6858000" cy="9144000"/>
  <p:embeddedFontLst>
    <p:embeddedFont>
      <p:font typeface="Caveat" panose="020B0604020202020204" charset="0"/>
      <p:regular r:id="rId23"/>
      <p:bold r:id="rId24"/>
    </p:embeddedFont>
    <p:embeddedFont>
      <p:font typeface="Inconsolata" pitchFamily="1" charset="0"/>
      <p:regular r:id="rId25"/>
      <p:bold r:id="rId26"/>
    </p:embeddedFont>
    <p:embeddedFont>
      <p:font typeface="Oswald" panose="00000500000000000000" pitchFamily="2" charset="0"/>
      <p:regular r:id="rId27"/>
      <p:bold r:id="rId28"/>
    </p:embeddedFont>
    <p:embeddedFont>
      <p:font typeface="Oswald Light" panose="00000400000000000000" pitchFamily="2" charset="0"/>
      <p:regular r:id="rId29"/>
      <p:bold r:id="rId30"/>
    </p:embeddedFont>
    <p:embeddedFont>
      <p:font typeface="Oswald Medium" panose="00000600000000000000" pitchFamily="2" charset="0"/>
      <p:regular r:id="rId31"/>
      <p:bold r:id="rId32"/>
    </p:embeddedFont>
    <p:embeddedFont>
      <p:font typeface="Roboto" panose="02000000000000000000" pitchFamily="2" charset="0"/>
      <p:regular r:id="rId33"/>
      <p:bold r:id="rId34"/>
      <p:italic r:id="rId35"/>
      <p:boldItalic r:id="rId36"/>
    </p:embeddedFont>
    <p:embeddedFont>
      <p:font typeface="Roboto Light" panose="02000000000000000000" pitchFamily="2" charset="0"/>
      <p:regular r:id="rId37"/>
      <p:bold r:id="rId38"/>
      <p:italic r:id="rId39"/>
      <p:boldItalic r:id="rId40"/>
    </p:embeddedFont>
    <p:embeddedFont>
      <p:font typeface="Roboto Medium" panose="02000000000000000000" pitchFamily="2" charset="0"/>
      <p:regular r:id="rId41"/>
      <p:bold r:id="rId42"/>
      <p:italic r:id="rId43"/>
      <p:boldItalic r:id="rId44"/>
    </p:embeddedFont>
    <p:embeddedFont>
      <p:font typeface="Roboto Thin"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2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C37465-5642-4AD1-BC1C-73E9F23C5578}">
  <a:tblStyle styleId="{B9C37465-5642-4AD1-BC1C-73E9F23C55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pos="321"/>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9.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7.fntdata"/><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9c4893994_0_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9c4893994_0_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9bdd52031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9bdd52031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f9bdd52031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f9bdd52031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f9bdd52031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f9bdd52031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f9bdd52031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f9bdd52031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f9bdd52031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f9bdd52031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f9bdd52031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f9bdd52031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f9bdd52031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f9bdd52031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f9bdd52031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f9bdd52031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f9bdd52031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f9bdd52031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f9bdd52031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f9bdd52031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f9bdd5203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f9bdd5203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Take a moment to have your class pause and reflect on where they are in the course as a whole. We are nearing the end of Phase 1, where they’ve learned many different foundational topics.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f9bdd5203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f9bdd5203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Students are routinely challenged during class and homework assignments. Remind them that they’re not alone through the grind! Ask them to rely on their support systems more readily as they start reaching the second phase of the program. </a:t>
            </a:r>
            <a:endParaRPr sz="9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f9bdd52031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f9bdd52031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Walk through the learning objectives for the week with your class. These are the things they should expect to know by the end of the unit.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f9bdd52031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f9bdd5203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Use this slide to speak to you students will use the unit’s content in their careers going forward. It will help provide much-needed context. For many developers, server-side APIs are an integral piece of their day-to-day functions. Take a moment to talk about how you may have used them at work.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Remember that students will also be using dynamically created HTML and CSS in their homework assignment this week, so you can feel free to talk about that as well.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f9bdd52031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f9bdd52031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f9bdd52031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f9bdd52031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f9bdd52031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f9bdd52031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f9bdd52031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f9bdd52031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57" name="Google Shape;57;p14"/>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 name="Google Shape;58;p14"/>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59" name="Google Shape;59;p14"/>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 name="Google Shape;69;p16"/>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0" name="Google Shape;70;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4" name="Google Shape;74;p1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75" name="Google Shape;75;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 name="Google Shape;76;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7" name="Google Shape;77;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 name="Google Shape;78;p1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9" name="Google Shape;79;p17"/>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0"/>
        <p:cNvGrpSpPr/>
        <p:nvPr/>
      </p:nvGrpSpPr>
      <p:grpSpPr>
        <a:xfrm>
          <a:off x="0" y="0"/>
          <a:ext cx="0" cy="0"/>
          <a:chOff x="0" y="0"/>
          <a:chExt cx="0" cy="0"/>
        </a:xfrm>
      </p:grpSpPr>
      <p:pic>
        <p:nvPicPr>
          <p:cNvPr id="81" name="Google Shape;81;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2" name="Google Shape;82;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3" name="Google Shape;83;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84" name="Google Shape;84;p18"/>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7" name="Google Shape;87;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8" name="Google Shape;88;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9" name="Google Shape;89;p19"/>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90" name="Google Shape;90;p19"/>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91"/>
        <p:cNvGrpSpPr/>
        <p:nvPr/>
      </p:nvGrpSpPr>
      <p:grpSpPr>
        <a:xfrm>
          <a:off x="0" y="0"/>
          <a:ext cx="0" cy="0"/>
          <a:chOff x="0" y="0"/>
          <a:chExt cx="0" cy="0"/>
        </a:xfrm>
      </p:grpSpPr>
      <p:pic>
        <p:nvPicPr>
          <p:cNvPr id="92" name="Google Shape;92;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3" name="Google Shape;93;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4" name="Google Shape;94;p20"/>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95" name="Google Shape;95;p20"/>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96" name="Google Shape;96;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 name="Google Shape;99;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0" name="Google Shape;100;p21"/>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1" name="Google Shape;101;p21"/>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02" name="Google Shape;102;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11"/>
        <p:cNvGrpSpPr/>
        <p:nvPr/>
      </p:nvGrpSpPr>
      <p:grpSpPr>
        <a:xfrm>
          <a:off x="0" y="0"/>
          <a:ext cx="0" cy="0"/>
          <a:chOff x="0" y="0"/>
          <a:chExt cx="0" cy="0"/>
        </a:xfrm>
      </p:grpSpPr>
      <p:pic>
        <p:nvPicPr>
          <p:cNvPr id="112" name="Google Shape;112;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3" name="Google Shape;113;p2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14" name="Google Shape;114;p23"/>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15" name="Google Shape;115;p23"/>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16" name="Google Shape;116;p23"/>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18" name="Google Shape;118;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19"/>
        <p:cNvGrpSpPr/>
        <p:nvPr/>
      </p:nvGrpSpPr>
      <p:grpSpPr>
        <a:xfrm>
          <a:off x="0" y="0"/>
          <a:ext cx="0" cy="0"/>
          <a:chOff x="0" y="0"/>
          <a:chExt cx="0" cy="0"/>
        </a:xfrm>
      </p:grpSpPr>
      <p:pic>
        <p:nvPicPr>
          <p:cNvPr id="120" name="Google Shape;120;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1" name="Google Shape;121;p24"/>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3" name="Google Shape;123;p24"/>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4" name="Google Shape;124;p24"/>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25" name="Google Shape;125;p24"/>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26" name="Google Shape;126;p24"/>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27" name="Google Shape;127;p24"/>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28" name="Google Shape;128;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29"/>
        <p:cNvGrpSpPr/>
        <p:nvPr/>
      </p:nvGrpSpPr>
      <p:grpSpPr>
        <a:xfrm>
          <a:off x="0" y="0"/>
          <a:ext cx="0" cy="0"/>
          <a:chOff x="0" y="0"/>
          <a:chExt cx="0" cy="0"/>
        </a:xfrm>
      </p:grpSpPr>
      <p:pic>
        <p:nvPicPr>
          <p:cNvPr id="130" name="Google Shape;130;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1" name="Google Shape;131;p25"/>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3" name="Google Shape;133;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4" name="Google Shape;134;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5" name="Google Shape;135;p25"/>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36" name="Google Shape;136;p25"/>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37" name="Google Shape;137;p25"/>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38" name="Google Shape;138;p25"/>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39" name="Google Shape;139;p25"/>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40" name="Google Shape;140;p25"/>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41" name="Google Shape;141;p25"/>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42" name="Google Shape;142;p25"/>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43" name="Google Shape;143;p25"/>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44" name="Google Shape;144;p25"/>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45" name="Google Shape;145;p25"/>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46" name="Google Shape;146;p25"/>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47" name="Google Shape;147;p25"/>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48" name="Google Shape;148;p25"/>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49" name="Google Shape;149;p25"/>
          <p:cNvGrpSpPr/>
          <p:nvPr/>
        </p:nvGrpSpPr>
        <p:grpSpPr>
          <a:xfrm>
            <a:off x="4519000" y="3821425"/>
            <a:ext cx="420900" cy="912575"/>
            <a:chOff x="4680988" y="3981725"/>
            <a:chExt cx="420900" cy="912575"/>
          </a:xfrm>
        </p:grpSpPr>
        <p:pic>
          <p:nvPicPr>
            <p:cNvPr id="150" name="Google Shape;150;p25"/>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1" name="Google Shape;151;p25"/>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2" name="Google Shape;152;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53" name="Google Shape;153;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54" name="Google Shape;154;p25"/>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55" name="Google Shape;155;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56"/>
        <p:cNvGrpSpPr/>
        <p:nvPr/>
      </p:nvGrpSpPr>
      <p:grpSpPr>
        <a:xfrm>
          <a:off x="0" y="0"/>
          <a:ext cx="0" cy="0"/>
          <a:chOff x="0" y="0"/>
          <a:chExt cx="0" cy="0"/>
        </a:xfrm>
      </p:grpSpPr>
      <p:pic>
        <p:nvPicPr>
          <p:cNvPr id="157" name="Google Shape;157;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58" name="Google Shape;158;p26"/>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59" name="Google Shape;159;p26"/>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62" name="Google Shape;162;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3" name="Google Shape;163;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64" name="Google Shape;164;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65" name="Google Shape;165;p26"/>
          <p:cNvGrpSpPr/>
          <p:nvPr/>
        </p:nvGrpSpPr>
        <p:grpSpPr>
          <a:xfrm>
            <a:off x="4732975" y="426900"/>
            <a:ext cx="3984300" cy="1538339"/>
            <a:chOff x="4623475" y="424050"/>
            <a:chExt cx="3984300" cy="1538339"/>
          </a:xfrm>
        </p:grpSpPr>
        <p:sp>
          <p:nvSpPr>
            <p:cNvPr id="166" name="Google Shape;166;p26"/>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67" name="Google Shape;167;p26"/>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69" name="Google Shape;169;p26"/>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0" name="Google Shape;170;p26"/>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71" name="Google Shape;171;p26"/>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2" name="Google Shape;172;p26"/>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73" name="Google Shape;173;p26"/>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74" name="Google Shape;174;p26"/>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76"/>
        <p:cNvGrpSpPr/>
        <p:nvPr/>
      </p:nvGrpSpPr>
      <p:grpSpPr>
        <a:xfrm>
          <a:off x="0" y="0"/>
          <a:ext cx="0" cy="0"/>
          <a:chOff x="0" y="0"/>
          <a:chExt cx="0" cy="0"/>
        </a:xfrm>
      </p:grpSpPr>
      <p:sp>
        <p:nvSpPr>
          <p:cNvPr id="177" name="Google Shape;177;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8" name="Google Shape;178;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 name="Google Shape;179;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0" name="Google Shape;180;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81" name="Google Shape;181;p27"/>
          <p:cNvGraphicFramePr/>
          <p:nvPr/>
        </p:nvGraphicFramePr>
        <p:xfrm>
          <a:off x="358300" y="1181050"/>
          <a:ext cx="3000000" cy="3000000"/>
        </p:xfrm>
        <a:graphic>
          <a:graphicData uri="http://schemas.openxmlformats.org/drawingml/2006/table">
            <a:tbl>
              <a:tblPr>
                <a:noFill/>
                <a:tableStyleId>{B9C37465-5642-4AD1-BC1C-73E9F23C5578}</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82" name="Google Shape;182;p27"/>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83" name="Google Shape;18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84"/>
        <p:cNvGrpSpPr/>
        <p:nvPr/>
      </p:nvGrpSpPr>
      <p:grpSpPr>
        <a:xfrm>
          <a:off x="0" y="0"/>
          <a:ext cx="0" cy="0"/>
          <a:chOff x="0" y="0"/>
          <a:chExt cx="0" cy="0"/>
        </a:xfrm>
      </p:grpSpPr>
      <p:cxnSp>
        <p:nvCxnSpPr>
          <p:cNvPr id="185" name="Google Shape;18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 name="Google Shape;186;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88" name="Google Shape;188;p28"/>
          <p:cNvGraphicFramePr/>
          <p:nvPr/>
        </p:nvGraphicFramePr>
        <p:xfrm>
          <a:off x="358300" y="876250"/>
          <a:ext cx="3000000" cy="3000000"/>
        </p:xfrm>
        <a:graphic>
          <a:graphicData uri="http://schemas.openxmlformats.org/drawingml/2006/table">
            <a:tbl>
              <a:tblPr>
                <a:noFill/>
                <a:tableStyleId>{B9C37465-5642-4AD1-BC1C-73E9F23C5578}</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89" name="Google Shape;189;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0" name="Google Shape;190;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191"/>
        <p:cNvGrpSpPr/>
        <p:nvPr/>
      </p:nvGrpSpPr>
      <p:grpSpPr>
        <a:xfrm>
          <a:off x="0" y="0"/>
          <a:ext cx="0" cy="0"/>
          <a:chOff x="0" y="0"/>
          <a:chExt cx="0" cy="0"/>
        </a:xfrm>
      </p:grpSpPr>
      <p:pic>
        <p:nvPicPr>
          <p:cNvPr id="192" name="Google Shape;192;p2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93" name="Google Shape;193;p29"/>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95" name="Google Shape;195;p29"/>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6" name="Google Shape;196;p29"/>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97" name="Google Shape;197;p29"/>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198" name="Google Shape;198;p29"/>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199" name="Google Shape;199;p29"/>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00" name="Google Shape;200;p29"/>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01" name="Google Shape;201;p29"/>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02" name="Google Shape;202;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03"/>
        <p:cNvGrpSpPr/>
        <p:nvPr/>
      </p:nvGrpSpPr>
      <p:grpSpPr>
        <a:xfrm>
          <a:off x="0" y="0"/>
          <a:ext cx="0" cy="0"/>
          <a:chOff x="0" y="0"/>
          <a:chExt cx="0" cy="0"/>
        </a:xfrm>
      </p:grpSpPr>
      <p:sp>
        <p:nvSpPr>
          <p:cNvPr id="204" name="Google Shape;204;p30"/>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05" name="Google Shape;205;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6" name="Google Shape;206;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8" name="Google Shape;208;p30"/>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09" name="Google Shape;209;p3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0" name="Google Shape;210;p3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1" name="Google Shape;211;p30"/>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2" name="Google Shape;212;p30"/>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13" name="Google Shape;213;p3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14" name="Google Shape;214;p30"/>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5" name="Google Shape;215;p30"/>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17" name="Google Shape;217;p30"/>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18" name="Google Shape;218;p30"/>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19" name="Google Shape;219;p30"/>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0" name="Google Shape;220;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21"/>
        <p:cNvGrpSpPr/>
        <p:nvPr/>
      </p:nvGrpSpPr>
      <p:grpSpPr>
        <a:xfrm>
          <a:off x="0" y="0"/>
          <a:ext cx="0" cy="0"/>
          <a:chOff x="0" y="0"/>
          <a:chExt cx="0" cy="0"/>
        </a:xfrm>
      </p:grpSpPr>
      <p:pic>
        <p:nvPicPr>
          <p:cNvPr id="222" name="Google Shape;222;p3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23" name="Google Shape;223;p31"/>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25" name="Google Shape;225;p31"/>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26" name="Google Shape;226;p31"/>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27" name="Google Shape;227;p31"/>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28" name="Google Shape;228;p31"/>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29" name="Google Shape;229;p3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0" name="Google Shape;230;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31"/>
        <p:cNvGrpSpPr/>
        <p:nvPr/>
      </p:nvGrpSpPr>
      <p:grpSpPr>
        <a:xfrm>
          <a:off x="0" y="0"/>
          <a:ext cx="0" cy="0"/>
          <a:chOff x="0" y="0"/>
          <a:chExt cx="0" cy="0"/>
        </a:xfrm>
      </p:grpSpPr>
      <p:pic>
        <p:nvPicPr>
          <p:cNvPr id="232" name="Google Shape;232;p3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3" name="Google Shape;233;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34" name="Google Shape;234;p3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35" name="Google Shape;235;p32"/>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36" name="Google Shape;236;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37"/>
        <p:cNvGrpSpPr/>
        <p:nvPr/>
      </p:nvGrpSpPr>
      <p:grpSpPr>
        <a:xfrm>
          <a:off x="0" y="0"/>
          <a:ext cx="0" cy="0"/>
          <a:chOff x="0" y="0"/>
          <a:chExt cx="0" cy="0"/>
        </a:xfrm>
      </p:grpSpPr>
      <p:pic>
        <p:nvPicPr>
          <p:cNvPr id="238" name="Google Shape;238;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9" name="Google Shape;239;p33"/>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0" name="Google Shape;240;p33"/>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 name="Google Shape;241;p33"/>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2" name="Google Shape;242;p33"/>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43" name="Google Shape;243;p3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44" name="Google Shape;244;p33"/>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45" name="Google Shape;245;p33"/>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46" name="Google Shape;246;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9. Design Challenge 1">
  <p:cSld name="CUSTOM_9_1">
    <p:spTree>
      <p:nvGrpSpPr>
        <p:cNvPr id="1" name="Shape 256"/>
        <p:cNvGrpSpPr/>
        <p:nvPr/>
      </p:nvGrpSpPr>
      <p:grpSpPr>
        <a:xfrm>
          <a:off x="0" y="0"/>
          <a:ext cx="0" cy="0"/>
          <a:chOff x="0" y="0"/>
          <a:chExt cx="0" cy="0"/>
        </a:xfrm>
      </p:grpSpPr>
      <p:pic>
        <p:nvPicPr>
          <p:cNvPr id="257" name="Google Shape;257;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58" name="Google Shape;258;p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9" name="Google Shape;259;p35"/>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60" name="Google Shape;260;p35"/>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61" name="Google Shape;261;p3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FF0000"/>
                </a:solidFill>
                <a:latin typeface="Oswald"/>
                <a:ea typeface="Oswald"/>
                <a:cs typeface="Oswald"/>
                <a:sym typeface="Oswald"/>
              </a:rPr>
              <a:t>Career Connection</a:t>
            </a:r>
            <a:endParaRPr sz="3600">
              <a:solidFill>
                <a:srgbClr val="FF0000"/>
              </a:solidFill>
              <a:latin typeface="Oswald"/>
              <a:ea typeface="Oswald"/>
              <a:cs typeface="Oswald"/>
              <a:sym typeface="Oswald"/>
            </a:endParaRPr>
          </a:p>
        </p:txBody>
      </p:sp>
      <p:sp>
        <p:nvSpPr>
          <p:cNvPr id="262" name="Google Shape;262;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263" name="Google Shape;263;p35"/>
          <p:cNvPicPr preferRelativeResize="0"/>
          <p:nvPr/>
        </p:nvPicPr>
        <p:blipFill rotWithShape="1">
          <a:blip r:embed="rId3">
            <a:alphaModFix/>
          </a:blip>
          <a:srcRect/>
          <a:stretch/>
        </p:blipFill>
        <p:spPr>
          <a:xfrm>
            <a:off x="3730775" y="818625"/>
            <a:ext cx="1620500" cy="1620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64"/>
        <p:cNvGrpSpPr/>
        <p:nvPr/>
      </p:nvGrpSpPr>
      <p:grpSpPr>
        <a:xfrm>
          <a:off x="0" y="0"/>
          <a:ext cx="0" cy="0"/>
          <a:chOff x="0" y="0"/>
          <a:chExt cx="0" cy="0"/>
        </a:xfrm>
      </p:grpSpPr>
      <p:pic>
        <p:nvPicPr>
          <p:cNvPr id="265" name="Google Shape;265;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66" name="Google Shape;26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 name="Google Shape;26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8" name="Google Shape;26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9" name="Google Shape;269;p3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70" name="Google Shape;270;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1" name="Google Shape;271;p36"/>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2" name="Google Shape;272;p36"/>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3" name="Google Shape;273;p36"/>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4" name="Google Shape;274;p36"/>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75"/>
        <p:cNvGrpSpPr/>
        <p:nvPr/>
      </p:nvGrpSpPr>
      <p:grpSpPr>
        <a:xfrm>
          <a:off x="0" y="0"/>
          <a:ext cx="0" cy="0"/>
          <a:chOff x="0" y="0"/>
          <a:chExt cx="0" cy="0"/>
        </a:xfrm>
      </p:grpSpPr>
      <p:sp>
        <p:nvSpPr>
          <p:cNvPr id="276" name="Google Shape;276;p3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79" name="Google Shape;279;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0" name="Google Shape;280;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81" name="Google Shape;281;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82" name="Google Shape;282;p37"/>
          <p:cNvGrpSpPr/>
          <p:nvPr/>
        </p:nvGrpSpPr>
        <p:grpSpPr>
          <a:xfrm>
            <a:off x="457200" y="1378813"/>
            <a:ext cx="776889" cy="621300"/>
            <a:chOff x="457200" y="1378813"/>
            <a:chExt cx="776889" cy="621300"/>
          </a:xfrm>
        </p:grpSpPr>
        <p:sp>
          <p:nvSpPr>
            <p:cNvPr id="283" name="Google Shape;283;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4" name="Google Shape;284;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5" name="Google Shape;285;p37"/>
          <p:cNvGrpSpPr/>
          <p:nvPr/>
        </p:nvGrpSpPr>
        <p:grpSpPr>
          <a:xfrm>
            <a:off x="457200" y="2228725"/>
            <a:ext cx="776889" cy="621300"/>
            <a:chOff x="457200" y="1378813"/>
            <a:chExt cx="776889" cy="621300"/>
          </a:xfrm>
        </p:grpSpPr>
        <p:sp>
          <p:nvSpPr>
            <p:cNvPr id="286" name="Google Shape;286;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7" name="Google Shape;287;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8" name="Google Shape;288;p37"/>
          <p:cNvGrpSpPr/>
          <p:nvPr/>
        </p:nvGrpSpPr>
        <p:grpSpPr>
          <a:xfrm>
            <a:off x="457200" y="3073850"/>
            <a:ext cx="776889" cy="621300"/>
            <a:chOff x="457200" y="1378813"/>
            <a:chExt cx="776889" cy="621300"/>
          </a:xfrm>
        </p:grpSpPr>
        <p:sp>
          <p:nvSpPr>
            <p:cNvPr id="289" name="Google Shape;289;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0" name="Google Shape;290;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91" name="Google Shape;291;p37"/>
          <p:cNvGrpSpPr/>
          <p:nvPr/>
        </p:nvGrpSpPr>
        <p:grpSpPr>
          <a:xfrm>
            <a:off x="457200" y="3923750"/>
            <a:ext cx="776889" cy="621300"/>
            <a:chOff x="457200" y="1378813"/>
            <a:chExt cx="776889" cy="621300"/>
          </a:xfrm>
        </p:grpSpPr>
        <p:sp>
          <p:nvSpPr>
            <p:cNvPr id="292" name="Google Shape;292;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3" name="Google Shape;293;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94" name="Google Shape;294;p37"/>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5" name="Google Shape;295;p3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9" name="Google Shape;299;p37"/>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00" name="Google Shape;300;p37"/>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01" name="Google Shape;301;p37"/>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02"/>
        <p:cNvGrpSpPr/>
        <p:nvPr/>
      </p:nvGrpSpPr>
      <p:grpSpPr>
        <a:xfrm>
          <a:off x="0" y="0"/>
          <a:ext cx="0" cy="0"/>
          <a:chOff x="0" y="0"/>
          <a:chExt cx="0" cy="0"/>
        </a:xfrm>
      </p:grpSpPr>
      <p:sp>
        <p:nvSpPr>
          <p:cNvPr id="303" name="Google Shape;303;p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5" name="Google Shape;305;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6" name="Google Shape;306;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7" name="Google Shape;307;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8" name="Google Shape;308;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9" name="Google Shape;309;p38"/>
          <p:cNvGrpSpPr/>
          <p:nvPr/>
        </p:nvGrpSpPr>
        <p:grpSpPr>
          <a:xfrm>
            <a:off x="457200" y="1300225"/>
            <a:ext cx="776889" cy="621300"/>
            <a:chOff x="457200" y="1378813"/>
            <a:chExt cx="776889" cy="621300"/>
          </a:xfrm>
        </p:grpSpPr>
        <p:sp>
          <p:nvSpPr>
            <p:cNvPr id="310" name="Google Shape;310;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1" name="Google Shape;311;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38"/>
          <p:cNvGrpSpPr/>
          <p:nvPr/>
        </p:nvGrpSpPr>
        <p:grpSpPr>
          <a:xfrm>
            <a:off x="457200" y="2000125"/>
            <a:ext cx="776889" cy="621300"/>
            <a:chOff x="457200" y="1378813"/>
            <a:chExt cx="776889" cy="621300"/>
          </a:xfrm>
        </p:grpSpPr>
        <p:sp>
          <p:nvSpPr>
            <p:cNvPr id="313" name="Google Shape;313;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4" name="Google Shape;314;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38"/>
          <p:cNvGrpSpPr/>
          <p:nvPr/>
        </p:nvGrpSpPr>
        <p:grpSpPr>
          <a:xfrm>
            <a:off x="457200" y="2692850"/>
            <a:ext cx="776889" cy="621300"/>
            <a:chOff x="457200" y="1378813"/>
            <a:chExt cx="776889" cy="621300"/>
          </a:xfrm>
        </p:grpSpPr>
        <p:sp>
          <p:nvSpPr>
            <p:cNvPr id="316" name="Google Shape;316;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17" name="Google Shape;317;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8"/>
          <p:cNvGrpSpPr/>
          <p:nvPr/>
        </p:nvGrpSpPr>
        <p:grpSpPr>
          <a:xfrm>
            <a:off x="457200" y="3390350"/>
            <a:ext cx="776889" cy="621300"/>
            <a:chOff x="457200" y="1378813"/>
            <a:chExt cx="776889" cy="621300"/>
          </a:xfrm>
        </p:grpSpPr>
        <p:sp>
          <p:nvSpPr>
            <p:cNvPr id="319" name="Google Shape;319;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20" name="Google Shape;320;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8"/>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2" name="Google Shape;322;p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6" name="Google Shape;326;p38"/>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7" name="Google Shape;327;p38"/>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8" name="Google Shape;328;p38"/>
          <p:cNvGrpSpPr/>
          <p:nvPr/>
        </p:nvGrpSpPr>
        <p:grpSpPr>
          <a:xfrm>
            <a:off x="469500" y="4083075"/>
            <a:ext cx="776889" cy="621300"/>
            <a:chOff x="457200" y="1378813"/>
            <a:chExt cx="776889" cy="621300"/>
          </a:xfrm>
        </p:grpSpPr>
        <p:sp>
          <p:nvSpPr>
            <p:cNvPr id="329" name="Google Shape;329;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30" name="Google Shape;330;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3" name="Google Shape;333;p38"/>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34"/>
        <p:cNvGrpSpPr/>
        <p:nvPr/>
      </p:nvGrpSpPr>
      <p:grpSpPr>
        <a:xfrm>
          <a:off x="0" y="0"/>
          <a:ext cx="0" cy="0"/>
          <a:chOff x="0" y="0"/>
          <a:chExt cx="0" cy="0"/>
        </a:xfrm>
      </p:grpSpPr>
      <p:sp>
        <p:nvSpPr>
          <p:cNvPr id="335" name="Google Shape;335;p39"/>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7" name="Google Shape;337;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8" name="Google Shape;338;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9" name="Google Shape;339;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40" name="Google Shape;340;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41" name="Google Shape;341;p39"/>
          <p:cNvGrpSpPr/>
          <p:nvPr/>
        </p:nvGrpSpPr>
        <p:grpSpPr>
          <a:xfrm>
            <a:off x="457200" y="1237825"/>
            <a:ext cx="776900" cy="486300"/>
            <a:chOff x="457200" y="1466425"/>
            <a:chExt cx="776900" cy="486300"/>
          </a:xfrm>
        </p:grpSpPr>
        <p:sp>
          <p:nvSpPr>
            <p:cNvPr id="342" name="Google Shape;342;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3" name="Google Shape;343;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39"/>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39"/>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9"/>
          <p:cNvGrpSpPr/>
          <p:nvPr/>
        </p:nvGrpSpPr>
        <p:grpSpPr>
          <a:xfrm>
            <a:off x="457200" y="1828900"/>
            <a:ext cx="776900" cy="486300"/>
            <a:chOff x="457200" y="1466425"/>
            <a:chExt cx="776900" cy="486300"/>
          </a:xfrm>
        </p:grpSpPr>
        <p:sp>
          <p:nvSpPr>
            <p:cNvPr id="347" name="Google Shape;347;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8" name="Google Shape;348;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9"/>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39"/>
          <p:cNvGrpSpPr/>
          <p:nvPr/>
        </p:nvGrpSpPr>
        <p:grpSpPr>
          <a:xfrm>
            <a:off x="457200" y="2419975"/>
            <a:ext cx="776900" cy="486300"/>
            <a:chOff x="457200" y="1466425"/>
            <a:chExt cx="776900" cy="486300"/>
          </a:xfrm>
        </p:grpSpPr>
        <p:sp>
          <p:nvSpPr>
            <p:cNvPr id="351" name="Google Shape;351;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2" name="Google Shape;352;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39"/>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39"/>
          <p:cNvGrpSpPr/>
          <p:nvPr/>
        </p:nvGrpSpPr>
        <p:grpSpPr>
          <a:xfrm>
            <a:off x="457200" y="3011050"/>
            <a:ext cx="776900" cy="486300"/>
            <a:chOff x="457200" y="1466425"/>
            <a:chExt cx="776900" cy="486300"/>
          </a:xfrm>
        </p:grpSpPr>
        <p:sp>
          <p:nvSpPr>
            <p:cNvPr id="355" name="Google Shape;355;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6" name="Google Shape;356;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39"/>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39"/>
          <p:cNvGrpSpPr/>
          <p:nvPr/>
        </p:nvGrpSpPr>
        <p:grpSpPr>
          <a:xfrm>
            <a:off x="457200" y="3602137"/>
            <a:ext cx="776900" cy="486300"/>
            <a:chOff x="457200" y="1466425"/>
            <a:chExt cx="776900" cy="486300"/>
          </a:xfrm>
        </p:grpSpPr>
        <p:sp>
          <p:nvSpPr>
            <p:cNvPr id="359" name="Google Shape;359;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60" name="Google Shape;360;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39"/>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9"/>
          <p:cNvGrpSpPr/>
          <p:nvPr/>
        </p:nvGrpSpPr>
        <p:grpSpPr>
          <a:xfrm>
            <a:off x="457200" y="4193262"/>
            <a:ext cx="776900" cy="486300"/>
            <a:chOff x="457200" y="1466425"/>
            <a:chExt cx="776900" cy="486300"/>
          </a:xfrm>
        </p:grpSpPr>
        <p:sp>
          <p:nvSpPr>
            <p:cNvPr id="363" name="Google Shape;363;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64" name="Google Shape;364;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9"/>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9"/>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7" name="Google Shape;367;p39"/>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39"/>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 name="Google Shape;369;p39"/>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9"/>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371"/>
        <p:cNvGrpSpPr/>
        <p:nvPr/>
      </p:nvGrpSpPr>
      <p:grpSpPr>
        <a:xfrm>
          <a:off x="0" y="0"/>
          <a:ext cx="0" cy="0"/>
          <a:chOff x="0" y="0"/>
          <a:chExt cx="0" cy="0"/>
        </a:xfrm>
      </p:grpSpPr>
      <p:sp>
        <p:nvSpPr>
          <p:cNvPr id="372" name="Google Shape;372;p40"/>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4" name="Google Shape;374;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5" name="Google Shape;375;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6" name="Google Shape;376;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77" name="Google Shape;377;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78" name="Google Shape;378;p40"/>
          <p:cNvGrpSpPr/>
          <p:nvPr/>
        </p:nvGrpSpPr>
        <p:grpSpPr>
          <a:xfrm>
            <a:off x="457222" y="1149803"/>
            <a:ext cx="713194" cy="446423"/>
            <a:chOff x="457200" y="1466425"/>
            <a:chExt cx="776900" cy="486300"/>
          </a:xfrm>
        </p:grpSpPr>
        <p:sp>
          <p:nvSpPr>
            <p:cNvPr id="379" name="Google Shape;379;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80" name="Google Shape;380;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40"/>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40"/>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40"/>
          <p:cNvGrpSpPr/>
          <p:nvPr/>
        </p:nvGrpSpPr>
        <p:grpSpPr>
          <a:xfrm>
            <a:off x="457222" y="1672428"/>
            <a:ext cx="713194" cy="446423"/>
            <a:chOff x="457200" y="1466425"/>
            <a:chExt cx="776900" cy="486300"/>
          </a:xfrm>
        </p:grpSpPr>
        <p:sp>
          <p:nvSpPr>
            <p:cNvPr id="384" name="Google Shape;384;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85" name="Google Shape;385;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40"/>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40"/>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40"/>
          <p:cNvGrpSpPr/>
          <p:nvPr/>
        </p:nvGrpSpPr>
        <p:grpSpPr>
          <a:xfrm>
            <a:off x="457197" y="2195578"/>
            <a:ext cx="713194" cy="446423"/>
            <a:chOff x="457200" y="1466425"/>
            <a:chExt cx="776900" cy="486300"/>
          </a:xfrm>
        </p:grpSpPr>
        <p:sp>
          <p:nvSpPr>
            <p:cNvPr id="389" name="Google Shape;389;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90" name="Google Shape;390;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40"/>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40"/>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0"/>
          <p:cNvGrpSpPr/>
          <p:nvPr/>
        </p:nvGrpSpPr>
        <p:grpSpPr>
          <a:xfrm>
            <a:off x="457197" y="2718203"/>
            <a:ext cx="713194" cy="446423"/>
            <a:chOff x="457200" y="1466425"/>
            <a:chExt cx="776900" cy="486300"/>
          </a:xfrm>
        </p:grpSpPr>
        <p:sp>
          <p:nvSpPr>
            <p:cNvPr id="394" name="Google Shape;394;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95" name="Google Shape;395;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40"/>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40"/>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40"/>
          <p:cNvGrpSpPr/>
          <p:nvPr/>
        </p:nvGrpSpPr>
        <p:grpSpPr>
          <a:xfrm>
            <a:off x="457222" y="3240828"/>
            <a:ext cx="713194" cy="446423"/>
            <a:chOff x="457200" y="1466425"/>
            <a:chExt cx="776900" cy="486300"/>
          </a:xfrm>
        </p:grpSpPr>
        <p:sp>
          <p:nvSpPr>
            <p:cNvPr id="399" name="Google Shape;399;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00" name="Google Shape;400;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40"/>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40"/>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40"/>
          <p:cNvGrpSpPr/>
          <p:nvPr/>
        </p:nvGrpSpPr>
        <p:grpSpPr>
          <a:xfrm>
            <a:off x="457222" y="3763453"/>
            <a:ext cx="713194" cy="446423"/>
            <a:chOff x="457200" y="1466425"/>
            <a:chExt cx="776900" cy="486300"/>
          </a:xfrm>
        </p:grpSpPr>
        <p:sp>
          <p:nvSpPr>
            <p:cNvPr id="404" name="Google Shape;404;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05" name="Google Shape;405;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40"/>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40"/>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40"/>
          <p:cNvGrpSpPr/>
          <p:nvPr/>
        </p:nvGrpSpPr>
        <p:grpSpPr>
          <a:xfrm>
            <a:off x="457222" y="4311603"/>
            <a:ext cx="713194" cy="446423"/>
            <a:chOff x="457200" y="1466425"/>
            <a:chExt cx="776900" cy="486300"/>
          </a:xfrm>
        </p:grpSpPr>
        <p:sp>
          <p:nvSpPr>
            <p:cNvPr id="409" name="Google Shape;409;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10" name="Google Shape;410;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40"/>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40"/>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5. Numbered 1–3">
  <p:cSld name="CUSTOM_2_7_1_5_2">
    <p:spTree>
      <p:nvGrpSpPr>
        <p:cNvPr id="1" name="Shape 413"/>
        <p:cNvGrpSpPr/>
        <p:nvPr/>
      </p:nvGrpSpPr>
      <p:grpSpPr>
        <a:xfrm>
          <a:off x="0" y="0"/>
          <a:ext cx="0" cy="0"/>
          <a:chOff x="0" y="0"/>
          <a:chExt cx="0" cy="0"/>
        </a:xfrm>
      </p:grpSpPr>
      <p:sp>
        <p:nvSpPr>
          <p:cNvPr id="414" name="Google Shape;414;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5" name="Google Shape;415;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6" name="Google Shape;416;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7" name="Google Shape;417;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8" name="Google Shape;418;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19" name="Google Shape;419;p41"/>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1"/>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21" name="Google Shape;421;p41"/>
          <p:cNvGrpSpPr/>
          <p:nvPr/>
        </p:nvGrpSpPr>
        <p:grpSpPr>
          <a:xfrm>
            <a:off x="457181" y="1345103"/>
            <a:ext cx="533372" cy="533480"/>
            <a:chOff x="457200" y="1378813"/>
            <a:chExt cx="695400" cy="695450"/>
          </a:xfrm>
        </p:grpSpPr>
        <p:sp>
          <p:nvSpPr>
            <p:cNvPr id="422" name="Google Shape;422;p41"/>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23" name="Google Shape;423;p41"/>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41"/>
          <p:cNvGrpSpPr/>
          <p:nvPr/>
        </p:nvGrpSpPr>
        <p:grpSpPr>
          <a:xfrm>
            <a:off x="3228956" y="1345103"/>
            <a:ext cx="533372" cy="533480"/>
            <a:chOff x="457200" y="1378813"/>
            <a:chExt cx="695400" cy="695450"/>
          </a:xfrm>
        </p:grpSpPr>
        <p:sp>
          <p:nvSpPr>
            <p:cNvPr id="425" name="Google Shape;425;p41"/>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26" name="Google Shape;426;p41"/>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27" name="Google Shape;427;p41"/>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29" name="Google Shape;429;p41"/>
          <p:cNvGrpSpPr/>
          <p:nvPr/>
        </p:nvGrpSpPr>
        <p:grpSpPr>
          <a:xfrm>
            <a:off x="6134081" y="1345853"/>
            <a:ext cx="533372" cy="533480"/>
            <a:chOff x="457200" y="1378813"/>
            <a:chExt cx="695400" cy="695450"/>
          </a:xfrm>
        </p:grpSpPr>
        <p:sp>
          <p:nvSpPr>
            <p:cNvPr id="430" name="Google Shape;430;p41"/>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31" name="Google Shape;431;p41"/>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32" name="Google Shape;432;p41"/>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34" name="Google Shape;434;p4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6. Numbered 1–2">
  <p:cSld name="CUSTOM_2_7_1_5_2_1">
    <p:spTree>
      <p:nvGrpSpPr>
        <p:cNvPr id="1" name="Shape 435"/>
        <p:cNvGrpSpPr/>
        <p:nvPr/>
      </p:nvGrpSpPr>
      <p:grpSpPr>
        <a:xfrm>
          <a:off x="0" y="0"/>
          <a:ext cx="0" cy="0"/>
          <a:chOff x="0" y="0"/>
          <a:chExt cx="0" cy="0"/>
        </a:xfrm>
      </p:grpSpPr>
      <p:pic>
        <p:nvPicPr>
          <p:cNvPr id="436" name="Google Shape;436;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37" name="Google Shape;437;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8" name="Google Shape;438;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9" name="Google Shape;439;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0" name="Google Shape;440;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41" name="Google Shape;441;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2" name="Google Shape;442;p42"/>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43" name="Google Shape;443;p4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44" name="Google Shape;444;p42"/>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 name="Google Shape;445;p42"/>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6" name="Google Shape;446;p42"/>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47" name="Google Shape;447;p42"/>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48" name="Google Shape;448;p42"/>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50" name="Google Shape;450;p42"/>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451"/>
        <p:cNvGrpSpPr/>
        <p:nvPr/>
      </p:nvGrpSpPr>
      <p:grpSpPr>
        <a:xfrm>
          <a:off x="0" y="0"/>
          <a:ext cx="0" cy="0"/>
          <a:chOff x="0" y="0"/>
          <a:chExt cx="0" cy="0"/>
        </a:xfrm>
      </p:grpSpPr>
      <p:sp>
        <p:nvSpPr>
          <p:cNvPr id="452" name="Google Shape;452;p43"/>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53" name="Google Shape;453;p43"/>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54" name="Google Shape;454;p43"/>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55" name="Google Shape;455;p43"/>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56" name="Google Shape;456;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9" name="Google Shape;459;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0" name="Google Shape;460;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61" name="Google Shape;461;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2" name="Google Shape;462;p43"/>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3"/>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7" name="Google Shape;467;p43"/>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68" name="Google Shape;468;p43"/>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9" name="Google Shape;469;p43"/>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70" name="Google Shape;470;p43"/>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43"/>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43"/>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3" name="Google Shape;473;p4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474"/>
        <p:cNvGrpSpPr/>
        <p:nvPr/>
      </p:nvGrpSpPr>
      <p:grpSpPr>
        <a:xfrm>
          <a:off x="0" y="0"/>
          <a:ext cx="0" cy="0"/>
          <a:chOff x="0" y="0"/>
          <a:chExt cx="0" cy="0"/>
        </a:xfrm>
      </p:grpSpPr>
      <p:sp>
        <p:nvSpPr>
          <p:cNvPr id="475" name="Google Shape;475;p4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76" name="Google Shape;476;p4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77" name="Google Shape;477;p4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78" name="Google Shape;478;p4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79" name="Google Shape;479;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2" name="Google Shape;482;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3" name="Google Shape;483;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4" name="Google Shape;484;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5" name="Google Shape;485;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89" name="Google Shape;489;p44"/>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90" name="Google Shape;490;p44"/>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91" name="Google Shape;491;p44"/>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92" name="Google Shape;492;p44"/>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44"/>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44"/>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5" name="Google Shape;495;p44"/>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6" name="Google Shape;496;p44"/>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497"/>
        <p:cNvGrpSpPr/>
        <p:nvPr/>
      </p:nvGrpSpPr>
      <p:grpSpPr>
        <a:xfrm>
          <a:off x="0" y="0"/>
          <a:ext cx="0" cy="0"/>
          <a:chOff x="0" y="0"/>
          <a:chExt cx="0" cy="0"/>
        </a:xfrm>
      </p:grpSpPr>
      <p:sp>
        <p:nvSpPr>
          <p:cNvPr id="498" name="Google Shape;498;p45"/>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99" name="Google Shape;499;p45"/>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00" name="Google Shape;500;p45"/>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01" name="Google Shape;501;p45"/>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02" name="Google Shape;502;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5" name="Google Shape;505;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6" name="Google Shape;506;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07" name="Google Shape;507;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8" name="Google Shape;508;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5"/>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12" name="Google Shape;512;p45"/>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13" name="Google Shape;513;p45"/>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14" name="Google Shape;514;p45"/>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15" name="Google Shape;515;p45"/>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45"/>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45"/>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45"/>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520"/>
        <p:cNvGrpSpPr/>
        <p:nvPr/>
      </p:nvGrpSpPr>
      <p:grpSpPr>
        <a:xfrm>
          <a:off x="0" y="0"/>
          <a:ext cx="0" cy="0"/>
          <a:chOff x="0" y="0"/>
          <a:chExt cx="0" cy="0"/>
        </a:xfrm>
      </p:grpSpPr>
      <p:sp>
        <p:nvSpPr>
          <p:cNvPr id="521" name="Google Shape;521;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523" name="Google Shape;523;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4" name="Google Shape;524;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 name="Google Shape;527;p46"/>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6"/>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46"/>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6"/>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 name="Google Shape;534;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6"/>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46"/>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7" name="Google Shape;537;p46"/>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8" name="Google Shape;538;p46"/>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9" name="Google Shape;539;p46"/>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0" name="Google Shape;540;p46"/>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41" name="Google Shape;541;p46"/>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2" name="Google Shape;542;p46"/>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43" name="Google Shape;543;p46"/>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4" name="Google Shape;544;p46"/>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45" name="Google Shape;545;p46"/>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6" name="Google Shape;546;p46"/>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547"/>
        <p:cNvGrpSpPr/>
        <p:nvPr/>
      </p:nvGrpSpPr>
      <p:grpSpPr>
        <a:xfrm>
          <a:off x="0" y="0"/>
          <a:ext cx="0" cy="0"/>
          <a:chOff x="0" y="0"/>
          <a:chExt cx="0" cy="0"/>
        </a:xfrm>
      </p:grpSpPr>
      <p:pic>
        <p:nvPicPr>
          <p:cNvPr id="548" name="Google Shape;548;p4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9" name="Google Shape;549;p4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51" name="Google Shape;551;p4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52" name="Google Shape;552;p4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53" name="Google Shape;553;p47"/>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554" name="Google Shape;554;p4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555"/>
        <p:cNvGrpSpPr/>
        <p:nvPr/>
      </p:nvGrpSpPr>
      <p:grpSpPr>
        <a:xfrm>
          <a:off x="0" y="0"/>
          <a:ext cx="0" cy="0"/>
          <a:chOff x="0" y="0"/>
          <a:chExt cx="0" cy="0"/>
        </a:xfrm>
      </p:grpSpPr>
      <p:pic>
        <p:nvPicPr>
          <p:cNvPr id="556" name="Google Shape;556;p4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7" name="Google Shape;557;p48"/>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8" name="Google Shape;558;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59" name="Google Shape;559;p48"/>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60" name="Google Shape;560;p48"/>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61" name="Google Shape;561;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62" name="Google Shape;562;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563"/>
        <p:cNvGrpSpPr/>
        <p:nvPr/>
      </p:nvGrpSpPr>
      <p:grpSpPr>
        <a:xfrm>
          <a:off x="0" y="0"/>
          <a:ext cx="0" cy="0"/>
          <a:chOff x="0" y="0"/>
          <a:chExt cx="0" cy="0"/>
        </a:xfrm>
      </p:grpSpPr>
      <p:pic>
        <p:nvPicPr>
          <p:cNvPr id="564" name="Google Shape;564;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65" name="Google Shape;565;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66" name="Google Shape;566;p49"/>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67" name="Google Shape;567;p49"/>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8" name="Google Shape;568;p49"/>
          <p:cNvPicPr preferRelativeResize="0"/>
          <p:nvPr/>
        </p:nvPicPr>
        <p:blipFill rotWithShape="1">
          <a:blip r:embed="rId3">
            <a:alphaModFix/>
          </a:blip>
          <a:srcRect/>
          <a:stretch/>
        </p:blipFill>
        <p:spPr>
          <a:xfrm>
            <a:off x="4239200" y="1293735"/>
            <a:ext cx="665600" cy="1260600"/>
          </a:xfrm>
          <a:prstGeom prst="rect">
            <a:avLst/>
          </a:prstGeom>
          <a:noFill/>
          <a:ln>
            <a:noFill/>
          </a:ln>
        </p:spPr>
      </p:pic>
      <p:sp>
        <p:nvSpPr>
          <p:cNvPr id="569" name="Google Shape;56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570"/>
        <p:cNvGrpSpPr/>
        <p:nvPr/>
      </p:nvGrpSpPr>
      <p:grpSpPr>
        <a:xfrm>
          <a:off x="0" y="0"/>
          <a:ext cx="0" cy="0"/>
          <a:chOff x="0" y="0"/>
          <a:chExt cx="0" cy="0"/>
        </a:xfrm>
      </p:grpSpPr>
      <p:pic>
        <p:nvPicPr>
          <p:cNvPr id="571" name="Google Shape;571;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72" name="Google Shape;572;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573"/>
        <p:cNvGrpSpPr/>
        <p:nvPr/>
      </p:nvGrpSpPr>
      <p:grpSpPr>
        <a:xfrm>
          <a:off x="0" y="0"/>
          <a:ext cx="0" cy="0"/>
          <a:chOff x="0" y="0"/>
          <a:chExt cx="0" cy="0"/>
        </a:xfrm>
      </p:grpSpPr>
      <p:pic>
        <p:nvPicPr>
          <p:cNvPr id="574" name="Google Shape;574;p5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75" name="Google Shape;575;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76" name="Google Shape;576;p51"/>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77" name="Google Shape;577;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78" name="Google Shape;578;p5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579"/>
        <p:cNvGrpSpPr/>
        <p:nvPr/>
      </p:nvGrpSpPr>
      <p:grpSpPr>
        <a:xfrm>
          <a:off x="0" y="0"/>
          <a:ext cx="0" cy="0"/>
          <a:chOff x="0" y="0"/>
          <a:chExt cx="0" cy="0"/>
        </a:xfrm>
      </p:grpSpPr>
      <p:pic>
        <p:nvPicPr>
          <p:cNvPr id="580" name="Google Shape;580;p52"/>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581" name="Google Shape;581;p52"/>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2"/>
          <p:cNvSpPr/>
          <p:nvPr/>
        </p:nvSpPr>
        <p:spPr>
          <a:xfrm>
            <a:off x="3884000" y="2464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2"/>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584"/>
        <p:cNvGrpSpPr/>
        <p:nvPr/>
      </p:nvGrpSpPr>
      <p:grpSpPr>
        <a:xfrm>
          <a:off x="0" y="0"/>
          <a:ext cx="0" cy="0"/>
          <a:chOff x="0" y="0"/>
          <a:chExt cx="0" cy="0"/>
        </a:xfrm>
      </p:grpSpPr>
      <p:pic>
        <p:nvPicPr>
          <p:cNvPr id="585" name="Google Shape;585;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86" name="Google Shape;586;p5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89" name="Google Shape;589;p5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590" name="Google Shape;590;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591"/>
        <p:cNvGrpSpPr/>
        <p:nvPr/>
      </p:nvGrpSpPr>
      <p:grpSpPr>
        <a:xfrm>
          <a:off x="0" y="0"/>
          <a:ext cx="0" cy="0"/>
          <a:chOff x="0" y="0"/>
          <a:chExt cx="0" cy="0"/>
        </a:xfrm>
      </p:grpSpPr>
      <p:pic>
        <p:nvPicPr>
          <p:cNvPr id="592" name="Google Shape;592;p5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93" name="Google Shape;593;p5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94" name="Google Shape;594;p5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97" name="Google Shape;597;p5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98" name="Google Shape;598;p5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599"/>
        <p:cNvGrpSpPr/>
        <p:nvPr/>
      </p:nvGrpSpPr>
      <p:grpSpPr>
        <a:xfrm>
          <a:off x="0" y="0"/>
          <a:ext cx="0" cy="0"/>
          <a:chOff x="0" y="0"/>
          <a:chExt cx="0" cy="0"/>
        </a:xfrm>
      </p:grpSpPr>
      <p:pic>
        <p:nvPicPr>
          <p:cNvPr id="600" name="Google Shape;600;p5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601" name="Google Shape;601;p5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602" name="Google Shape;602;p5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03" name="Google Shape;603;p5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04" name="Google Shape;604;p5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605" name="Google Shape;605;p5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606" name="Google Shape;606;p5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607"/>
        <p:cNvGrpSpPr/>
        <p:nvPr/>
      </p:nvGrpSpPr>
      <p:grpSpPr>
        <a:xfrm>
          <a:off x="0" y="0"/>
          <a:ext cx="0" cy="0"/>
          <a:chOff x="0" y="0"/>
          <a:chExt cx="0" cy="0"/>
        </a:xfrm>
      </p:grpSpPr>
      <p:pic>
        <p:nvPicPr>
          <p:cNvPr id="608" name="Google Shape;608;p56"/>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609" name="Google Shape;609;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610" name="Google Shape;610;p56"/>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11" name="Google Shape;611;p56"/>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612" name="Google Shape;612;p56"/>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6"/>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6"/>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615"/>
        <p:cNvGrpSpPr/>
        <p:nvPr/>
      </p:nvGrpSpPr>
      <p:grpSpPr>
        <a:xfrm>
          <a:off x="0" y="0"/>
          <a:ext cx="0" cy="0"/>
          <a:chOff x="0" y="0"/>
          <a:chExt cx="0" cy="0"/>
        </a:xfrm>
      </p:grpSpPr>
      <p:pic>
        <p:nvPicPr>
          <p:cNvPr id="616" name="Google Shape;616;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17" name="Google Shape;617;p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618" name="Google Shape;618;p57"/>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619" name="Google Shape;619;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620" name="Google Shape;620;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621"/>
        <p:cNvGrpSpPr/>
        <p:nvPr/>
      </p:nvGrpSpPr>
      <p:grpSpPr>
        <a:xfrm>
          <a:off x="0" y="0"/>
          <a:ext cx="0" cy="0"/>
          <a:chOff x="0" y="0"/>
          <a:chExt cx="0" cy="0"/>
        </a:xfrm>
      </p:grpSpPr>
      <p:pic>
        <p:nvPicPr>
          <p:cNvPr id="622" name="Google Shape;622;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23" name="Google Shape;623;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24" name="Google Shape;624;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5" name="Google Shape;625;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626" name="Google Shape;626;p58"/>
          <p:cNvGrpSpPr/>
          <p:nvPr/>
        </p:nvGrpSpPr>
        <p:grpSpPr>
          <a:xfrm>
            <a:off x="4167150" y="1202575"/>
            <a:ext cx="809700" cy="809700"/>
            <a:chOff x="1457325" y="1219200"/>
            <a:chExt cx="809700" cy="809700"/>
          </a:xfrm>
        </p:grpSpPr>
        <p:sp>
          <p:nvSpPr>
            <p:cNvPr id="627" name="Google Shape;627;p58"/>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8"/>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 name="Google Shape;629;p58"/>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30" name="Google Shape;630;p58"/>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theme" Target="../theme/theme2.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63" r:id="rId4"/>
    <p:sldLayoutId id="2147483664" r:id="rId5"/>
    <p:sldLayoutId id="2147483665" r:id="rId6"/>
    <p:sldLayoutId id="2147483666"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59"/>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3600"/>
              <a:t>Server-Side APIs</a:t>
            </a:r>
            <a:endParaRPr sz="3600"/>
          </a:p>
        </p:txBody>
      </p:sp>
      <p:sp>
        <p:nvSpPr>
          <p:cNvPr id="636" name="Google Shape;636;p59"/>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06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89" name="Google Shape;789;p70"/>
          <p:cNvSpPr txBox="1">
            <a:spLocks noGrp="1"/>
          </p:cNvSpPr>
          <p:nvPr>
            <p:ph type="subTitle" idx="1"/>
          </p:nvPr>
        </p:nvSpPr>
        <p:spPr>
          <a:xfrm>
            <a:off x="0" y="1039700"/>
            <a:ext cx="91878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On the web, data is transferred over HTTP, </a:t>
            </a:r>
            <a:br>
              <a:rPr lang="en">
                <a:solidFill>
                  <a:schemeClr val="dk1"/>
                </a:solidFill>
              </a:rPr>
            </a:br>
            <a:r>
              <a:rPr lang="en">
                <a:solidFill>
                  <a:schemeClr val="dk1"/>
                </a:solidFill>
              </a:rPr>
              <a:t>or </a:t>
            </a:r>
            <a:r>
              <a:rPr lang="en" b="1">
                <a:solidFill>
                  <a:schemeClr val="dk1"/>
                </a:solidFill>
                <a:highlight>
                  <a:srgbClr val="FFFF00"/>
                </a:highlight>
              </a:rPr>
              <a:t>Hypertext Transfer Protocol</a:t>
            </a:r>
            <a:r>
              <a:rPr lang="en">
                <a:solidFill>
                  <a:schemeClr val="dk1"/>
                </a:solidFill>
              </a:rPr>
              <a:t>. HTTP is a set of rules and regulations for how data can be requested by a client and how a server can respond to that request.</a:t>
            </a:r>
            <a:endParaRPr sz="2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95" name="Google Shape;795;p71"/>
          <p:cNvSpPr txBox="1">
            <a:spLocks noGrp="1"/>
          </p:cNvSpPr>
          <p:nvPr>
            <p:ph type="title"/>
          </p:nvPr>
        </p:nvSpPr>
        <p:spPr>
          <a:xfrm>
            <a:off x="25" y="274800"/>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sz="3100"/>
              <a:t>Across all internet-connected devices, </a:t>
            </a:r>
            <a:br>
              <a:rPr lang="en" sz="3100"/>
            </a:br>
            <a:r>
              <a:rPr lang="en" sz="3100"/>
              <a:t>we constantly make HTTP requests to </a:t>
            </a:r>
            <a:br>
              <a:rPr lang="en" sz="3100"/>
            </a:br>
            <a:r>
              <a:rPr lang="en" sz="3100"/>
              <a:t>web servers for different types of data constantly, like the following examples.</a:t>
            </a:r>
            <a:endParaRPr sz="3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chemeClr val="dk1"/>
                </a:solidFill>
              </a:rPr>
              <a:t>Across all internet-connected devices, we constantly make HTTP requests to web servers for different types of data constantly, like the following:</a:t>
            </a:r>
            <a:endParaRPr>
              <a:solidFill>
                <a:schemeClr val="dk1"/>
              </a:solidFill>
            </a:endParaRPr>
          </a:p>
        </p:txBody>
      </p:sp>
      <p:sp>
        <p:nvSpPr>
          <p:cNvPr id="801" name="Google Shape;801;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02" name="Google Shape;80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Requesting Data Over HTTP</a:t>
            </a:r>
            <a:endParaRPr>
              <a:solidFill>
                <a:schemeClr val="dk1"/>
              </a:solidFill>
            </a:endParaRPr>
          </a:p>
          <a:p>
            <a:pPr marL="0" lvl="0" indent="0" algn="l" rtl="0">
              <a:spcBef>
                <a:spcPts val="0"/>
              </a:spcBef>
              <a:spcAft>
                <a:spcPts val="0"/>
              </a:spcAft>
              <a:buNone/>
            </a:pPr>
            <a:endParaRPr/>
          </a:p>
        </p:txBody>
      </p:sp>
      <p:sp>
        <p:nvSpPr>
          <p:cNvPr id="803" name="Google Shape;803;p72"/>
          <p:cNvSpPr/>
          <p:nvPr/>
        </p:nvSpPr>
        <p:spPr>
          <a:xfrm>
            <a:off x="453220" y="161527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804" name="Google Shape;804;p72"/>
          <p:cNvSpPr/>
          <p:nvPr/>
        </p:nvSpPr>
        <p:spPr>
          <a:xfrm rot="10800000" flipH="1">
            <a:off x="453220" y="189386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805" name="Google Shape;805;p72"/>
          <p:cNvSpPr/>
          <p:nvPr/>
        </p:nvSpPr>
        <p:spPr>
          <a:xfrm>
            <a:off x="453233" y="246757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806" name="Google Shape;806;p72"/>
          <p:cNvSpPr/>
          <p:nvPr/>
        </p:nvSpPr>
        <p:spPr>
          <a:xfrm rot="10800000" flipH="1">
            <a:off x="453233" y="274616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807" name="Google Shape;807;p72"/>
          <p:cNvSpPr/>
          <p:nvPr/>
        </p:nvSpPr>
        <p:spPr>
          <a:xfrm>
            <a:off x="1352550" y="1570100"/>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None/>
            </a:pPr>
            <a:r>
              <a:rPr lang="en">
                <a:latin typeface="Roboto"/>
                <a:ea typeface="Roboto"/>
                <a:cs typeface="Roboto"/>
                <a:sym typeface="Roboto"/>
              </a:rPr>
              <a:t>Visiting deployed applications at </a:t>
            </a:r>
            <a:r>
              <a:rPr lang="en">
                <a:solidFill>
                  <a:srgbClr val="FFFFFF"/>
                </a:solidFill>
                <a:highlight>
                  <a:srgbClr val="000000"/>
                </a:highlight>
                <a:latin typeface="Inconsolata"/>
                <a:ea typeface="Inconsolata"/>
                <a:cs typeface="Inconsolata"/>
                <a:sym typeface="Inconsolata"/>
              </a:rPr>
              <a:t>&lt;username&gt;.github.io</a:t>
            </a:r>
            <a:r>
              <a:rPr lang="en">
                <a:latin typeface="Roboto"/>
                <a:ea typeface="Roboto"/>
                <a:cs typeface="Roboto"/>
                <a:sym typeface="Roboto"/>
              </a:rPr>
              <a:t>.</a:t>
            </a:r>
            <a:endParaRPr>
              <a:latin typeface="Roboto"/>
              <a:ea typeface="Roboto"/>
              <a:cs typeface="Roboto"/>
              <a:sym typeface="Roboto"/>
            </a:endParaRPr>
          </a:p>
        </p:txBody>
      </p:sp>
      <p:sp>
        <p:nvSpPr>
          <p:cNvPr id="808" name="Google Shape;808;p72"/>
          <p:cNvSpPr/>
          <p:nvPr/>
        </p:nvSpPr>
        <p:spPr>
          <a:xfrm>
            <a:off x="1352550" y="2422411"/>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None/>
            </a:pPr>
            <a:r>
              <a:rPr lang="en">
                <a:latin typeface="Roboto"/>
                <a:ea typeface="Roboto"/>
                <a:cs typeface="Roboto"/>
                <a:sym typeface="Roboto"/>
              </a:rPr>
              <a:t>A phone or watch automatically updating the weather forecast.</a:t>
            </a:r>
            <a:endParaRPr>
              <a:latin typeface="Roboto"/>
              <a:ea typeface="Roboto"/>
              <a:cs typeface="Roboto"/>
              <a:sym typeface="Roboto"/>
            </a:endParaRPr>
          </a:p>
        </p:txBody>
      </p:sp>
      <p:sp>
        <p:nvSpPr>
          <p:cNvPr id="809" name="Google Shape;809;p72"/>
          <p:cNvSpPr/>
          <p:nvPr/>
        </p:nvSpPr>
        <p:spPr>
          <a:xfrm>
            <a:off x="1352550" y="3265125"/>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None/>
            </a:pPr>
            <a:r>
              <a:rPr lang="en">
                <a:latin typeface="Roboto"/>
                <a:ea typeface="Roboto"/>
                <a:cs typeface="Roboto"/>
                <a:sym typeface="Roboto"/>
              </a:rPr>
              <a:t>Using a media streaming service.</a:t>
            </a:r>
            <a:endParaRPr>
              <a:latin typeface="Roboto"/>
              <a:ea typeface="Roboto"/>
              <a:cs typeface="Roboto"/>
              <a:sym typeface="Roboto"/>
            </a:endParaRPr>
          </a:p>
        </p:txBody>
      </p:sp>
      <p:sp>
        <p:nvSpPr>
          <p:cNvPr id="810" name="Google Shape;810;p72"/>
          <p:cNvSpPr/>
          <p:nvPr/>
        </p:nvSpPr>
        <p:spPr>
          <a:xfrm>
            <a:off x="1352550" y="4110250"/>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None/>
            </a:pPr>
            <a:r>
              <a:rPr lang="en">
                <a:latin typeface="Roboto"/>
                <a:ea typeface="Roboto"/>
                <a:cs typeface="Roboto"/>
                <a:sym typeface="Roboto"/>
              </a:rPr>
              <a:t>Using HTML </a:t>
            </a:r>
            <a:r>
              <a:rPr lang="en">
                <a:solidFill>
                  <a:srgbClr val="FFFFFF"/>
                </a:solidFill>
                <a:highlight>
                  <a:srgbClr val="000000"/>
                </a:highlight>
                <a:latin typeface="Inconsolata"/>
                <a:ea typeface="Inconsolata"/>
                <a:cs typeface="Inconsolata"/>
                <a:sym typeface="Inconsolata"/>
              </a:rPr>
              <a:t>&lt;link&gt;</a:t>
            </a:r>
            <a:r>
              <a:rPr lang="en">
                <a:latin typeface="Roboto"/>
                <a:ea typeface="Roboto"/>
                <a:cs typeface="Roboto"/>
                <a:sym typeface="Roboto"/>
              </a:rPr>
              <a:t> and </a:t>
            </a:r>
            <a:r>
              <a:rPr lang="en">
                <a:solidFill>
                  <a:srgbClr val="FFFFFF"/>
                </a:solidFill>
                <a:highlight>
                  <a:srgbClr val="000000"/>
                </a:highlight>
                <a:latin typeface="Inconsolata"/>
                <a:ea typeface="Inconsolata"/>
                <a:cs typeface="Inconsolata"/>
                <a:sym typeface="Inconsolata"/>
              </a:rPr>
              <a:t>&lt;script&gt;</a:t>
            </a:r>
            <a:r>
              <a:rPr lang="en">
                <a:latin typeface="Roboto"/>
                <a:ea typeface="Roboto"/>
                <a:cs typeface="Roboto"/>
                <a:sym typeface="Roboto"/>
              </a:rPr>
              <a:t> tags to incorporate Bootstrap, jQuery, or any other third-party API into an application.</a:t>
            </a:r>
            <a:endParaRPr>
              <a:latin typeface="Roboto"/>
              <a:ea typeface="Roboto"/>
              <a:cs typeface="Roboto"/>
              <a:sym typeface="Roboto"/>
            </a:endParaRPr>
          </a:p>
        </p:txBody>
      </p:sp>
      <p:sp>
        <p:nvSpPr>
          <p:cNvPr id="811" name="Google Shape;811;p72"/>
          <p:cNvSpPr/>
          <p:nvPr/>
        </p:nvSpPr>
        <p:spPr>
          <a:xfrm>
            <a:off x="453233" y="331986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812" name="Google Shape;812;p72"/>
          <p:cNvSpPr/>
          <p:nvPr/>
        </p:nvSpPr>
        <p:spPr>
          <a:xfrm rot="10800000" flipH="1">
            <a:off x="453233" y="359845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813" name="Google Shape;813;p72"/>
          <p:cNvSpPr/>
          <p:nvPr/>
        </p:nvSpPr>
        <p:spPr>
          <a:xfrm>
            <a:off x="453233" y="417216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814" name="Google Shape;814;p72"/>
          <p:cNvSpPr/>
          <p:nvPr/>
        </p:nvSpPr>
        <p:spPr>
          <a:xfrm rot="10800000" flipH="1">
            <a:off x="453233" y="445075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73"/>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Can we use data from other </a:t>
            </a:r>
            <a:br>
              <a:rPr lang="en"/>
            </a:br>
            <a:r>
              <a:rPr lang="en"/>
              <a:t>servers in an application?</a:t>
            </a:r>
            <a:endParaRPr/>
          </a:p>
        </p:txBody>
      </p:sp>
      <p:sp>
        <p:nvSpPr>
          <p:cNvPr id="820" name="Google Shape;820;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74"/>
          <p:cNvSpPr txBox="1">
            <a:spLocks noGrp="1"/>
          </p:cNvSpPr>
          <p:nvPr>
            <p:ph type="title"/>
          </p:nvPr>
        </p:nvSpPr>
        <p:spPr>
          <a:xfrm>
            <a:off x="25" y="274800"/>
            <a:ext cx="86886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sz="3000"/>
              <a:t>Yes, we can! Just as we’ve used third-party APIs to make an application’s functionality and design easier to maintain, we can use specific functionality to request data over HTTP and use that data in an application. </a:t>
            </a:r>
            <a:endParaRPr sz="3000"/>
          </a:p>
        </p:txBody>
      </p:sp>
      <p:sp>
        <p:nvSpPr>
          <p:cNvPr id="826" name="Google Shape;826;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7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32" name="Google Shape;832;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JSON (JavaScript Object Notation)</a:t>
            </a:r>
            <a:endParaRPr/>
          </a:p>
        </p:txBody>
      </p:sp>
      <p:sp>
        <p:nvSpPr>
          <p:cNvPr id="833" name="Google Shape;833;p7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This data usually comes in the form of a special type of JavaScript object known as JSON (JavaScript Object Notation).</a:t>
            </a:r>
            <a:endParaRPr/>
          </a:p>
        </p:txBody>
      </p:sp>
      <p:cxnSp>
        <p:nvCxnSpPr>
          <p:cNvPr id="834" name="Google Shape;834;p75"/>
          <p:cNvCxnSpPr/>
          <p:nvPr/>
        </p:nvCxnSpPr>
        <p:spPr>
          <a:xfrm>
            <a:off x="2890575" y="3115188"/>
            <a:ext cx="4763100" cy="0"/>
          </a:xfrm>
          <a:prstGeom prst="straightConnector1">
            <a:avLst/>
          </a:prstGeom>
          <a:noFill/>
          <a:ln w="9525" cap="flat" cmpd="sng">
            <a:solidFill>
              <a:srgbClr val="000000"/>
            </a:solidFill>
            <a:prstDash val="solid"/>
            <a:round/>
            <a:headEnd type="stealth" w="med" len="med"/>
            <a:tailEnd type="none" w="med" len="med"/>
          </a:ln>
        </p:spPr>
      </p:cxnSp>
      <p:cxnSp>
        <p:nvCxnSpPr>
          <p:cNvPr id="835" name="Google Shape;835;p75"/>
          <p:cNvCxnSpPr/>
          <p:nvPr/>
        </p:nvCxnSpPr>
        <p:spPr>
          <a:xfrm>
            <a:off x="2413269" y="2679981"/>
            <a:ext cx="4872600" cy="0"/>
          </a:xfrm>
          <a:prstGeom prst="straightConnector1">
            <a:avLst/>
          </a:prstGeom>
          <a:noFill/>
          <a:ln w="9525" cap="flat" cmpd="sng">
            <a:solidFill>
              <a:srgbClr val="000000"/>
            </a:solidFill>
            <a:prstDash val="solid"/>
            <a:round/>
            <a:headEnd type="none" w="med" len="med"/>
            <a:tailEnd type="stealth" w="med" len="med"/>
          </a:ln>
        </p:spPr>
      </p:cxnSp>
      <p:grpSp>
        <p:nvGrpSpPr>
          <p:cNvPr id="836" name="Google Shape;836;p75"/>
          <p:cNvGrpSpPr/>
          <p:nvPr/>
        </p:nvGrpSpPr>
        <p:grpSpPr>
          <a:xfrm>
            <a:off x="437825" y="2086320"/>
            <a:ext cx="2784482" cy="1908814"/>
            <a:chOff x="3141125" y="1437800"/>
            <a:chExt cx="2861749" cy="1961782"/>
          </a:xfrm>
        </p:grpSpPr>
        <p:pic>
          <p:nvPicPr>
            <p:cNvPr id="837" name="Google Shape;837;p75"/>
            <p:cNvPicPr preferRelativeResize="0"/>
            <p:nvPr/>
          </p:nvPicPr>
          <p:blipFill>
            <a:blip r:embed="rId3">
              <a:alphaModFix/>
            </a:blip>
            <a:stretch>
              <a:fillRect/>
            </a:stretch>
          </p:blipFill>
          <p:spPr>
            <a:xfrm>
              <a:off x="3141125" y="1437800"/>
              <a:ext cx="2861749" cy="1961782"/>
            </a:xfrm>
            <a:prstGeom prst="rect">
              <a:avLst/>
            </a:prstGeom>
            <a:noFill/>
            <a:ln>
              <a:noFill/>
            </a:ln>
          </p:spPr>
        </p:pic>
        <p:pic>
          <p:nvPicPr>
            <p:cNvPr id="838" name="Google Shape;838;p75"/>
            <p:cNvPicPr preferRelativeResize="0"/>
            <p:nvPr/>
          </p:nvPicPr>
          <p:blipFill>
            <a:blip r:embed="rId4">
              <a:alphaModFix/>
            </a:blip>
            <a:stretch>
              <a:fillRect/>
            </a:stretch>
          </p:blipFill>
          <p:spPr>
            <a:xfrm>
              <a:off x="3932200" y="1543050"/>
              <a:ext cx="1279600" cy="1251175"/>
            </a:xfrm>
            <a:prstGeom prst="rect">
              <a:avLst/>
            </a:prstGeom>
            <a:noFill/>
            <a:ln>
              <a:noFill/>
            </a:ln>
            <a:effectLst>
              <a:outerShdw blurRad="57150" dist="19050" dir="5400000" algn="bl" rotWithShape="0">
                <a:srgbClr val="000000">
                  <a:alpha val="50000"/>
                </a:srgbClr>
              </a:outerShdw>
            </a:effectLst>
          </p:spPr>
        </p:pic>
      </p:grpSp>
      <p:sp>
        <p:nvSpPr>
          <p:cNvPr id="839" name="Google Shape;839;p75"/>
          <p:cNvSpPr txBox="1"/>
          <p:nvPr/>
        </p:nvSpPr>
        <p:spPr>
          <a:xfrm>
            <a:off x="565987" y="3915327"/>
            <a:ext cx="2525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Roboto"/>
                <a:ea typeface="Roboto"/>
                <a:cs typeface="Roboto"/>
                <a:sym typeface="Roboto"/>
              </a:rPr>
              <a:t>Client </a:t>
            </a:r>
            <a:br>
              <a:rPr lang="en" sz="900" b="1">
                <a:latin typeface="Roboto"/>
                <a:ea typeface="Roboto"/>
                <a:cs typeface="Roboto"/>
                <a:sym typeface="Roboto"/>
              </a:rPr>
            </a:br>
            <a:r>
              <a:rPr lang="en" sz="900" b="1">
                <a:latin typeface="Roboto"/>
                <a:ea typeface="Roboto"/>
                <a:cs typeface="Roboto"/>
                <a:sym typeface="Roboto"/>
              </a:rPr>
              <a:t>12.34.56.78</a:t>
            </a:r>
            <a:endParaRPr sz="900" b="1">
              <a:latin typeface="Roboto"/>
              <a:ea typeface="Roboto"/>
              <a:cs typeface="Roboto"/>
              <a:sym typeface="Roboto"/>
            </a:endParaRPr>
          </a:p>
        </p:txBody>
      </p:sp>
      <p:sp>
        <p:nvSpPr>
          <p:cNvPr id="840" name="Google Shape;840;p75"/>
          <p:cNvSpPr/>
          <p:nvPr/>
        </p:nvSpPr>
        <p:spPr>
          <a:xfrm rot="948">
            <a:off x="5828625" y="2498300"/>
            <a:ext cx="1087800" cy="3591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highlight>
                  <a:srgbClr val="FFFF00"/>
                </a:highlight>
                <a:latin typeface="Inconsolata"/>
                <a:ea typeface="Inconsolata"/>
                <a:cs typeface="Inconsolata"/>
                <a:sym typeface="Inconsolata"/>
              </a:rPr>
              <a:t>Get</a:t>
            </a:r>
            <a:r>
              <a:rPr lang="en" sz="1200" b="1">
                <a:solidFill>
                  <a:srgbClr val="FFFFFF"/>
                </a:solidFill>
                <a:latin typeface="Roboto"/>
                <a:ea typeface="Roboto"/>
                <a:cs typeface="Roboto"/>
                <a:sym typeface="Roboto"/>
              </a:rPr>
              <a:t> Request</a:t>
            </a:r>
            <a:endParaRPr sz="1200" b="1">
              <a:solidFill>
                <a:srgbClr val="FFFFFF"/>
              </a:solidFill>
              <a:latin typeface="Roboto"/>
              <a:ea typeface="Roboto"/>
              <a:cs typeface="Roboto"/>
              <a:sym typeface="Roboto"/>
            </a:endParaRPr>
          </a:p>
        </p:txBody>
      </p:sp>
      <p:pic>
        <p:nvPicPr>
          <p:cNvPr id="841" name="Google Shape;841;p75"/>
          <p:cNvPicPr preferRelativeResize="0"/>
          <p:nvPr/>
        </p:nvPicPr>
        <p:blipFill>
          <a:blip r:embed="rId5">
            <a:alphaModFix/>
          </a:blip>
          <a:stretch>
            <a:fillRect/>
          </a:stretch>
        </p:blipFill>
        <p:spPr>
          <a:xfrm>
            <a:off x="7330836" y="1791124"/>
            <a:ext cx="1051342" cy="2203791"/>
          </a:xfrm>
          <a:prstGeom prst="rect">
            <a:avLst/>
          </a:prstGeom>
          <a:noFill/>
          <a:ln>
            <a:noFill/>
          </a:ln>
        </p:spPr>
      </p:pic>
      <p:sp>
        <p:nvSpPr>
          <p:cNvPr id="842" name="Google Shape;842;p75"/>
          <p:cNvSpPr txBox="1"/>
          <p:nvPr/>
        </p:nvSpPr>
        <p:spPr>
          <a:xfrm rot="1388">
            <a:off x="4136483" y="2100610"/>
            <a:ext cx="297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highlight>
                  <a:srgbClr val="FFFF00"/>
                </a:highlight>
                <a:latin typeface="Roboto"/>
                <a:ea typeface="Roboto"/>
                <a:cs typeface="Roboto"/>
                <a:sym typeface="Roboto"/>
              </a:rPr>
              <a:t>https:</a:t>
            </a:r>
            <a:r>
              <a:rPr lang="en" b="1">
                <a:latin typeface="Roboto"/>
                <a:ea typeface="Roboto"/>
                <a:cs typeface="Roboto"/>
                <a:sym typeface="Roboto"/>
              </a:rPr>
              <a:t>//www.google.com/maps</a:t>
            </a:r>
            <a:endParaRPr b="1">
              <a:latin typeface="Roboto"/>
              <a:ea typeface="Roboto"/>
              <a:cs typeface="Roboto"/>
              <a:sym typeface="Roboto"/>
            </a:endParaRPr>
          </a:p>
        </p:txBody>
      </p:sp>
      <p:sp>
        <p:nvSpPr>
          <p:cNvPr id="843" name="Google Shape;843;p75"/>
          <p:cNvSpPr/>
          <p:nvPr/>
        </p:nvSpPr>
        <p:spPr>
          <a:xfrm>
            <a:off x="7460289" y="2496799"/>
            <a:ext cx="792000" cy="7920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5"/>
          <p:cNvSpPr txBox="1"/>
          <p:nvPr/>
        </p:nvSpPr>
        <p:spPr>
          <a:xfrm>
            <a:off x="6896857" y="3915327"/>
            <a:ext cx="1940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Roboto"/>
                <a:ea typeface="Roboto"/>
                <a:cs typeface="Roboto"/>
                <a:sym typeface="Roboto"/>
              </a:rPr>
              <a:t>Google Server</a:t>
            </a:r>
            <a:endParaRPr sz="900" b="1">
              <a:latin typeface="Roboto"/>
              <a:ea typeface="Roboto"/>
              <a:cs typeface="Roboto"/>
              <a:sym typeface="Roboto"/>
            </a:endParaRPr>
          </a:p>
          <a:p>
            <a:pPr marL="0" lvl="0" indent="0" algn="ctr" rtl="0">
              <a:spcBef>
                <a:spcPts val="0"/>
              </a:spcBef>
              <a:spcAft>
                <a:spcPts val="0"/>
              </a:spcAft>
              <a:buNone/>
            </a:pPr>
            <a:r>
              <a:rPr lang="en" sz="900" b="1">
                <a:latin typeface="Roboto"/>
                <a:ea typeface="Roboto"/>
                <a:cs typeface="Roboto"/>
                <a:sym typeface="Roboto"/>
              </a:rPr>
              <a:t>10.23.97.54</a:t>
            </a:r>
            <a:endParaRPr sz="900" b="1">
              <a:latin typeface="Roboto"/>
              <a:ea typeface="Roboto"/>
              <a:cs typeface="Roboto"/>
              <a:sym typeface="Roboto"/>
            </a:endParaRPr>
          </a:p>
        </p:txBody>
      </p:sp>
      <p:sp>
        <p:nvSpPr>
          <p:cNvPr id="845" name="Google Shape;845;p75"/>
          <p:cNvSpPr/>
          <p:nvPr/>
        </p:nvSpPr>
        <p:spPr>
          <a:xfrm rot="776">
            <a:off x="3222300" y="2951550"/>
            <a:ext cx="1328400" cy="3591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highlight>
                  <a:srgbClr val="FFFF00"/>
                </a:highlight>
                <a:latin typeface="Roboto"/>
                <a:ea typeface="Roboto"/>
                <a:cs typeface="Roboto"/>
                <a:sym typeface="Roboto"/>
              </a:rPr>
              <a:t>JSON</a:t>
            </a:r>
            <a:r>
              <a:rPr lang="en" sz="1200" b="1">
                <a:latin typeface="Roboto"/>
                <a:ea typeface="Roboto"/>
                <a:cs typeface="Roboto"/>
                <a:sym typeface="Roboto"/>
              </a:rPr>
              <a:t> </a:t>
            </a:r>
            <a:r>
              <a:rPr lang="en" sz="1200" b="1">
                <a:solidFill>
                  <a:srgbClr val="FFFFFF"/>
                </a:solidFill>
                <a:latin typeface="Roboto"/>
                <a:ea typeface="Roboto"/>
                <a:cs typeface="Roboto"/>
                <a:sym typeface="Roboto"/>
              </a:rPr>
              <a:t>Response</a:t>
            </a:r>
            <a:endParaRPr sz="1200" b="1">
              <a:solidFill>
                <a:srgbClr val="FFFFFF"/>
              </a:solidFill>
              <a:latin typeface="Roboto"/>
              <a:ea typeface="Roboto"/>
              <a:cs typeface="Roboto"/>
              <a:sym typeface="Roboto"/>
            </a:endParaRPr>
          </a:p>
        </p:txBody>
      </p:sp>
      <p:pic>
        <p:nvPicPr>
          <p:cNvPr id="846" name="Google Shape;846;p75"/>
          <p:cNvPicPr preferRelativeResize="0"/>
          <p:nvPr/>
        </p:nvPicPr>
        <p:blipFill>
          <a:blip r:embed="rId6">
            <a:alphaModFix/>
          </a:blip>
          <a:stretch>
            <a:fillRect/>
          </a:stretch>
        </p:blipFill>
        <p:spPr>
          <a:xfrm>
            <a:off x="7571313" y="2574888"/>
            <a:ext cx="591186" cy="605375"/>
          </a:xfrm>
          <a:prstGeom prst="rect">
            <a:avLst/>
          </a:prstGeom>
          <a:noFill/>
          <a:ln>
            <a:noFill/>
          </a:ln>
        </p:spPr>
      </p:pic>
      <p:pic>
        <p:nvPicPr>
          <p:cNvPr id="847" name="Google Shape;847;p75"/>
          <p:cNvPicPr preferRelativeResize="0"/>
          <p:nvPr/>
        </p:nvPicPr>
        <p:blipFill>
          <a:blip r:embed="rId7">
            <a:alphaModFix/>
          </a:blip>
          <a:stretch>
            <a:fillRect/>
          </a:stretch>
        </p:blipFill>
        <p:spPr>
          <a:xfrm>
            <a:off x="870425" y="2266100"/>
            <a:ext cx="1845299" cy="1087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JSON (JavaScript Object Notation)</a:t>
            </a:r>
            <a:endParaRPr>
              <a:solidFill>
                <a:schemeClr val="dk1"/>
              </a:solidFill>
            </a:endParaRPr>
          </a:p>
          <a:p>
            <a:pPr marL="0" lvl="0" indent="0" algn="l" rtl="0">
              <a:spcBef>
                <a:spcPts val="0"/>
              </a:spcBef>
              <a:spcAft>
                <a:spcPts val="0"/>
              </a:spcAft>
              <a:buNone/>
            </a:pPr>
            <a:endParaRPr/>
          </a:p>
        </p:txBody>
      </p:sp>
      <p:sp>
        <p:nvSpPr>
          <p:cNvPr id="853" name="Google Shape;853;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With this data, we can do any of the following in an application:  </a:t>
            </a:r>
            <a:endParaRPr/>
          </a:p>
        </p:txBody>
      </p:sp>
      <p:sp>
        <p:nvSpPr>
          <p:cNvPr id="854" name="Google Shape;854;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55" name="Google Shape;855;p76"/>
          <p:cNvSpPr/>
          <p:nvPr/>
        </p:nvSpPr>
        <p:spPr>
          <a:xfrm>
            <a:off x="1362456" y="1300238"/>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Retrieve weather data to display in an application.</a:t>
            </a:r>
            <a:endParaRPr sz="1800">
              <a:latin typeface="Roboto"/>
              <a:ea typeface="Roboto"/>
              <a:cs typeface="Roboto"/>
              <a:sym typeface="Roboto"/>
            </a:endParaRPr>
          </a:p>
        </p:txBody>
      </p:sp>
      <p:sp>
        <p:nvSpPr>
          <p:cNvPr id="856" name="Google Shape;856;p76"/>
          <p:cNvSpPr/>
          <p:nvPr/>
        </p:nvSpPr>
        <p:spPr>
          <a:xfrm>
            <a:off x="1352550" y="2002536"/>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Use Google Maps to help create a trip itinerary.</a:t>
            </a:r>
            <a:endParaRPr sz="1800">
              <a:latin typeface="Roboto"/>
              <a:ea typeface="Roboto"/>
              <a:cs typeface="Roboto"/>
              <a:sym typeface="Roboto"/>
            </a:endParaRPr>
          </a:p>
        </p:txBody>
      </p:sp>
      <p:sp>
        <p:nvSpPr>
          <p:cNvPr id="857" name="Google Shape;857;p76"/>
          <p:cNvSpPr/>
          <p:nvPr/>
        </p:nvSpPr>
        <p:spPr>
          <a:xfrm>
            <a:off x="1352550" y="2692850"/>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Manage Spotify or YouTube playlists.</a:t>
            </a:r>
            <a:endParaRPr sz="1800">
              <a:latin typeface="Roboto"/>
              <a:ea typeface="Roboto"/>
              <a:cs typeface="Roboto"/>
              <a:sym typeface="Roboto"/>
            </a:endParaRPr>
          </a:p>
        </p:txBody>
      </p:sp>
      <p:sp>
        <p:nvSpPr>
          <p:cNvPr id="858" name="Google Shape;858;p76"/>
          <p:cNvSpPr/>
          <p:nvPr/>
        </p:nvSpPr>
        <p:spPr>
          <a:xfrm>
            <a:off x="1352550" y="3385575"/>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Control lights, alarms, and other devices.</a:t>
            </a:r>
            <a:endParaRPr sz="1800">
              <a:latin typeface="Roboto"/>
              <a:ea typeface="Roboto"/>
              <a:cs typeface="Roboto"/>
              <a:sym typeface="Roboto"/>
            </a:endParaRPr>
          </a:p>
        </p:txBody>
      </p:sp>
      <p:sp>
        <p:nvSpPr>
          <p:cNvPr id="859" name="Google Shape;859;p76"/>
          <p:cNvSpPr/>
          <p:nvPr/>
        </p:nvSpPr>
        <p:spPr>
          <a:xfrm>
            <a:off x="1364850" y="4078300"/>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And much, much more!</a:t>
            </a:r>
            <a:endParaRPr sz="1800">
              <a:latin typeface="Roboto"/>
              <a:ea typeface="Roboto"/>
              <a:cs typeface="Roboto"/>
              <a:sym typeface="Roboto"/>
            </a:endParaRPr>
          </a:p>
        </p:txBody>
      </p:sp>
      <p:sp>
        <p:nvSpPr>
          <p:cNvPr id="860" name="Google Shape;860;p76"/>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861" name="Google Shape;861;p76"/>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862" name="Google Shape;862;p76"/>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863" name="Google Shape;863;p76"/>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864" name="Google Shape;864;p76"/>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865" name="Google Shape;865;p76"/>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866" name="Google Shape;866;p76"/>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867" name="Google Shape;867;p76"/>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868" name="Google Shape;868;p76"/>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869" name="Google Shape;869;p76"/>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77"/>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Clr>
                <a:schemeClr val="dk1"/>
              </a:buClr>
              <a:buSzPts val="1100"/>
              <a:buFont typeface="Arial"/>
              <a:buNone/>
            </a:pPr>
            <a:r>
              <a:rPr lang="en"/>
              <a:t>How can we learn to use and</a:t>
            </a:r>
            <a:endParaRPr/>
          </a:p>
          <a:p>
            <a:pPr marL="0" lvl="0" indent="0" algn="l" rtl="0">
              <a:spcBef>
                <a:spcPts val="0"/>
              </a:spcBef>
              <a:spcAft>
                <a:spcPts val="0"/>
              </a:spcAft>
              <a:buNone/>
            </a:pPr>
            <a:r>
              <a:rPr lang="en"/>
              <a:t>implement these types of APIs?</a:t>
            </a:r>
            <a:endParaRPr/>
          </a:p>
        </p:txBody>
      </p:sp>
      <p:sp>
        <p:nvSpPr>
          <p:cNvPr id="875" name="Google Shape;875;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BEDF0"/>
        </a:solidFill>
        <a:effectLst/>
      </p:bgPr>
    </p:bg>
    <p:spTree>
      <p:nvGrpSpPr>
        <p:cNvPr id="1" name="Shape 879"/>
        <p:cNvGrpSpPr/>
        <p:nvPr/>
      </p:nvGrpSpPr>
      <p:grpSpPr>
        <a:xfrm>
          <a:off x="0" y="0"/>
          <a:ext cx="0" cy="0"/>
          <a:chOff x="0" y="0"/>
          <a:chExt cx="0" cy="0"/>
        </a:xfrm>
      </p:grpSpPr>
      <p:sp>
        <p:nvSpPr>
          <p:cNvPr id="880" name="Google Shape;880;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How to Learn Server-Side APIs</a:t>
            </a:r>
            <a:endParaRPr>
              <a:solidFill>
                <a:schemeClr val="dk1"/>
              </a:solidFill>
            </a:endParaRPr>
          </a:p>
          <a:p>
            <a:pPr marL="0" lvl="0" indent="0" algn="l" rtl="0">
              <a:spcBef>
                <a:spcPts val="0"/>
              </a:spcBef>
              <a:spcAft>
                <a:spcPts val="0"/>
              </a:spcAft>
              <a:buNone/>
            </a:pPr>
            <a:endParaRPr/>
          </a:p>
        </p:txBody>
      </p:sp>
      <p:sp>
        <p:nvSpPr>
          <p:cNvPr id="881" name="Google Shape;881;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82" name="Google Shape;882;p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Like other APIs we’ve used in the past, the implementation of server-side APIs depends on what solution that API provides. Some are very simple, while others are complex and powerful, so it’s up to us to determine which parts to use.</a:t>
            </a:r>
            <a:endParaRPr/>
          </a:p>
        </p:txBody>
      </p:sp>
      <p:grpSp>
        <p:nvGrpSpPr>
          <p:cNvPr id="883" name="Google Shape;883;p78"/>
          <p:cNvGrpSpPr/>
          <p:nvPr/>
        </p:nvGrpSpPr>
        <p:grpSpPr>
          <a:xfrm>
            <a:off x="4502601" y="2023601"/>
            <a:ext cx="3486756" cy="2390235"/>
            <a:chOff x="3141125" y="1437800"/>
            <a:chExt cx="2861749" cy="1961782"/>
          </a:xfrm>
        </p:grpSpPr>
        <p:pic>
          <p:nvPicPr>
            <p:cNvPr id="884" name="Google Shape;884;p78"/>
            <p:cNvPicPr preferRelativeResize="0"/>
            <p:nvPr/>
          </p:nvPicPr>
          <p:blipFill>
            <a:blip r:embed="rId3">
              <a:alphaModFix/>
            </a:blip>
            <a:stretch>
              <a:fillRect/>
            </a:stretch>
          </p:blipFill>
          <p:spPr>
            <a:xfrm>
              <a:off x="3141125" y="1437800"/>
              <a:ext cx="2861749" cy="1961782"/>
            </a:xfrm>
            <a:prstGeom prst="rect">
              <a:avLst/>
            </a:prstGeom>
            <a:noFill/>
            <a:ln>
              <a:noFill/>
            </a:ln>
          </p:spPr>
        </p:pic>
        <p:pic>
          <p:nvPicPr>
            <p:cNvPr id="885" name="Google Shape;885;p78"/>
            <p:cNvPicPr preferRelativeResize="0"/>
            <p:nvPr/>
          </p:nvPicPr>
          <p:blipFill>
            <a:blip r:embed="rId4">
              <a:alphaModFix/>
            </a:blip>
            <a:stretch>
              <a:fillRect/>
            </a:stretch>
          </p:blipFill>
          <p:spPr>
            <a:xfrm>
              <a:off x="3932200" y="1543050"/>
              <a:ext cx="1279600" cy="1251175"/>
            </a:xfrm>
            <a:prstGeom prst="rect">
              <a:avLst/>
            </a:prstGeom>
            <a:noFill/>
            <a:ln>
              <a:noFill/>
            </a:ln>
            <a:effectLst>
              <a:outerShdw blurRad="57150" dist="19050" dir="5400000" algn="bl" rotWithShape="0">
                <a:srgbClr val="000000">
                  <a:alpha val="50000"/>
                </a:srgbClr>
              </a:outerShdw>
            </a:effectLst>
          </p:spPr>
        </p:pic>
      </p:grpSp>
      <p:sp>
        <p:nvSpPr>
          <p:cNvPr id="886" name="Google Shape;886;p78"/>
          <p:cNvSpPr/>
          <p:nvPr/>
        </p:nvSpPr>
        <p:spPr>
          <a:xfrm>
            <a:off x="5071526" y="2235126"/>
            <a:ext cx="2271300" cy="1394100"/>
          </a:xfrm>
          <a:prstGeom prst="rect">
            <a:avLst/>
          </a:prstGeom>
          <a:solidFill>
            <a:srgbClr val="00D6C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8"/>
          <p:cNvSpPr txBox="1"/>
          <p:nvPr/>
        </p:nvSpPr>
        <p:spPr>
          <a:xfrm>
            <a:off x="5165570" y="2894713"/>
            <a:ext cx="20832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043461"/>
                </a:solidFill>
                <a:latin typeface="Roboto"/>
                <a:ea typeface="Roboto"/>
                <a:cs typeface="Roboto"/>
                <a:sym typeface="Roboto"/>
              </a:rPr>
              <a:t>Results:</a:t>
            </a:r>
            <a:endParaRPr b="1">
              <a:solidFill>
                <a:srgbClr val="043461"/>
              </a:solidFill>
              <a:latin typeface="Roboto"/>
              <a:ea typeface="Roboto"/>
              <a:cs typeface="Roboto"/>
              <a:sym typeface="Roboto"/>
            </a:endParaRPr>
          </a:p>
          <a:p>
            <a:pPr marL="0" lvl="0" indent="0" algn="l" rtl="0">
              <a:lnSpc>
                <a:spcPct val="115000"/>
              </a:lnSpc>
              <a:spcBef>
                <a:spcPts val="0"/>
              </a:spcBef>
              <a:spcAft>
                <a:spcPts val="0"/>
              </a:spcAft>
              <a:buNone/>
            </a:pPr>
            <a:r>
              <a:rPr lang="en">
                <a:solidFill>
                  <a:srgbClr val="043461"/>
                </a:solidFill>
                <a:latin typeface="Roboto"/>
                <a:ea typeface="Roboto"/>
                <a:cs typeface="Roboto"/>
                <a:sym typeface="Roboto"/>
              </a:rPr>
              <a:t>1102 books on baseball</a:t>
            </a:r>
            <a:endParaRPr>
              <a:solidFill>
                <a:srgbClr val="043461"/>
              </a:solidFill>
              <a:latin typeface="Roboto"/>
              <a:ea typeface="Roboto"/>
              <a:cs typeface="Roboto"/>
              <a:sym typeface="Roboto"/>
            </a:endParaRPr>
          </a:p>
        </p:txBody>
      </p:sp>
      <p:sp>
        <p:nvSpPr>
          <p:cNvPr id="888" name="Google Shape;888;p78"/>
          <p:cNvSpPr/>
          <p:nvPr/>
        </p:nvSpPr>
        <p:spPr>
          <a:xfrm>
            <a:off x="5230004" y="2438749"/>
            <a:ext cx="1884000" cy="315900"/>
          </a:xfrm>
          <a:prstGeom prst="roundRect">
            <a:avLst>
              <a:gd name="adj" fmla="val 16667"/>
            </a:avLst>
          </a:prstGeom>
          <a:solidFill>
            <a:srgbClr val="FFFFFF"/>
          </a:solidFill>
          <a:ln w="9525" cap="flat" cmpd="sng">
            <a:solidFill>
              <a:srgbClr val="0434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43461"/>
                </a:solidFill>
              </a:rPr>
              <a:t>Baseball</a:t>
            </a:r>
            <a:endParaRPr>
              <a:solidFill>
                <a:srgbClr val="043461"/>
              </a:solidFill>
            </a:endParaRPr>
          </a:p>
        </p:txBody>
      </p:sp>
      <p:sp>
        <p:nvSpPr>
          <p:cNvPr id="889" name="Google Shape;889;p78"/>
          <p:cNvSpPr/>
          <p:nvPr/>
        </p:nvSpPr>
        <p:spPr>
          <a:xfrm>
            <a:off x="6841694" y="2468642"/>
            <a:ext cx="242700" cy="2565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0" name="Google Shape;890;p78"/>
          <p:cNvPicPr preferRelativeResize="0"/>
          <p:nvPr/>
        </p:nvPicPr>
        <p:blipFill>
          <a:blip r:embed="rId5">
            <a:alphaModFix/>
          </a:blip>
          <a:stretch>
            <a:fillRect/>
          </a:stretch>
        </p:blipFill>
        <p:spPr>
          <a:xfrm>
            <a:off x="6864427" y="2498535"/>
            <a:ext cx="197309" cy="196518"/>
          </a:xfrm>
          <a:prstGeom prst="rect">
            <a:avLst/>
          </a:prstGeom>
          <a:noFill/>
          <a:ln>
            <a:noFill/>
          </a:ln>
        </p:spPr>
      </p:pic>
      <p:sp>
        <p:nvSpPr>
          <p:cNvPr id="891" name="Google Shape;891;p78"/>
          <p:cNvSpPr/>
          <p:nvPr/>
        </p:nvSpPr>
        <p:spPr>
          <a:xfrm>
            <a:off x="1427893" y="2283650"/>
            <a:ext cx="1129200" cy="1309500"/>
          </a:xfrm>
          <a:prstGeom prst="rect">
            <a:avLst/>
          </a:prstGeom>
          <a:solidFill>
            <a:srgbClr val="FFFFFF"/>
          </a:solidFill>
          <a:ln w="28575" cap="flat" cmpd="sng">
            <a:solidFill>
              <a:srgbClr val="04346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8"/>
          <p:cNvSpPr/>
          <p:nvPr/>
        </p:nvSpPr>
        <p:spPr>
          <a:xfrm>
            <a:off x="1286055" y="2465538"/>
            <a:ext cx="1413000" cy="1381200"/>
          </a:xfrm>
          <a:prstGeom prst="rect">
            <a:avLst/>
          </a:prstGeom>
          <a:solidFill>
            <a:srgbClr val="FFFFFF"/>
          </a:solidFill>
          <a:ln w="28575" cap="flat" cmpd="sng">
            <a:solidFill>
              <a:srgbClr val="04346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8"/>
          <p:cNvSpPr/>
          <p:nvPr/>
        </p:nvSpPr>
        <p:spPr>
          <a:xfrm>
            <a:off x="1154643" y="2663300"/>
            <a:ext cx="1672200" cy="1381200"/>
          </a:xfrm>
          <a:prstGeom prst="rect">
            <a:avLst/>
          </a:prstGeom>
          <a:solidFill>
            <a:srgbClr val="043461"/>
          </a:solidFill>
          <a:ln w="28575" cap="flat" cmpd="sng">
            <a:solidFill>
              <a:srgbClr val="04346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4" name="Google Shape;894;p78"/>
          <p:cNvPicPr preferRelativeResize="0"/>
          <p:nvPr/>
        </p:nvPicPr>
        <p:blipFill>
          <a:blip r:embed="rId6">
            <a:alphaModFix/>
          </a:blip>
          <a:stretch>
            <a:fillRect/>
          </a:stretch>
        </p:blipFill>
        <p:spPr>
          <a:xfrm>
            <a:off x="1366330" y="2799026"/>
            <a:ext cx="1248825" cy="1109736"/>
          </a:xfrm>
          <a:prstGeom prst="rect">
            <a:avLst/>
          </a:prstGeom>
          <a:noFill/>
          <a:ln>
            <a:noFill/>
          </a:ln>
        </p:spPr>
      </p:pic>
      <p:cxnSp>
        <p:nvCxnSpPr>
          <p:cNvPr id="895" name="Google Shape;895;p78"/>
          <p:cNvCxnSpPr/>
          <p:nvPr/>
        </p:nvCxnSpPr>
        <p:spPr>
          <a:xfrm>
            <a:off x="3012868" y="2847475"/>
            <a:ext cx="1744800" cy="0"/>
          </a:xfrm>
          <a:prstGeom prst="straightConnector1">
            <a:avLst/>
          </a:prstGeom>
          <a:noFill/>
          <a:ln w="19050" cap="flat" cmpd="sng">
            <a:solidFill>
              <a:srgbClr val="043461"/>
            </a:solidFill>
            <a:prstDash val="solid"/>
            <a:round/>
            <a:headEnd type="none" w="med" len="med"/>
            <a:tailEnd type="stealth" w="med" len="med"/>
          </a:ln>
        </p:spPr>
      </p:cxnSp>
      <p:cxnSp>
        <p:nvCxnSpPr>
          <p:cNvPr id="896" name="Google Shape;896;p78"/>
          <p:cNvCxnSpPr/>
          <p:nvPr/>
        </p:nvCxnSpPr>
        <p:spPr>
          <a:xfrm>
            <a:off x="3012881" y="3156150"/>
            <a:ext cx="1744800" cy="0"/>
          </a:xfrm>
          <a:prstGeom prst="straightConnector1">
            <a:avLst/>
          </a:prstGeom>
          <a:noFill/>
          <a:ln w="19050" cap="flat" cmpd="sng">
            <a:solidFill>
              <a:srgbClr val="043461"/>
            </a:solidFill>
            <a:prstDash val="solid"/>
            <a:round/>
            <a:headEnd type="stealth"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How to Learn Server-Side APIs</a:t>
            </a:r>
            <a:endParaRPr>
              <a:solidFill>
                <a:schemeClr val="dk1"/>
              </a:solidFill>
            </a:endParaRPr>
          </a:p>
          <a:p>
            <a:pPr marL="0" lvl="0" indent="0" algn="l" rtl="0">
              <a:spcBef>
                <a:spcPts val="0"/>
              </a:spcBef>
              <a:spcAft>
                <a:spcPts val="0"/>
              </a:spcAft>
              <a:buNone/>
            </a:pPr>
            <a:endParaRPr/>
          </a:p>
        </p:txBody>
      </p:sp>
      <p:sp>
        <p:nvSpPr>
          <p:cNvPr id="902" name="Google Shape;902;p7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 try the following strategies to learn more about specific APIs:</a:t>
            </a:r>
            <a:endParaRPr/>
          </a:p>
        </p:txBody>
      </p:sp>
      <p:sp>
        <p:nvSpPr>
          <p:cNvPr id="903" name="Google Shape;903;p79"/>
          <p:cNvSpPr txBox="1">
            <a:spLocks noGrp="1"/>
          </p:cNvSpPr>
          <p:nvPr>
            <p:ph type="subTitle" idx="6"/>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04" name="Google Shape;904;p79"/>
          <p:cNvSpPr txBox="1">
            <a:spLocks noGrp="1"/>
          </p:cNvSpPr>
          <p:nvPr>
            <p:ph type="subTitle" idx="2"/>
          </p:nvPr>
        </p:nvSpPr>
        <p:spPr>
          <a:xfrm>
            <a:off x="0" y="1400375"/>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Read the official documentation and practice with the provided examples.</a:t>
            </a:r>
            <a:endParaRPr sz="1600"/>
          </a:p>
        </p:txBody>
      </p:sp>
      <p:sp>
        <p:nvSpPr>
          <p:cNvPr id="905" name="Google Shape;905;p79"/>
          <p:cNvSpPr txBox="1">
            <a:spLocks noGrp="1"/>
          </p:cNvSpPr>
          <p:nvPr>
            <p:ph type="subTitle" idx="3"/>
          </p:nvPr>
        </p:nvSpPr>
        <p:spPr>
          <a:xfrm>
            <a:off x="0" y="2233538"/>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Reverse-engineer finished code to see how something was accomplished.</a:t>
            </a:r>
            <a:endParaRPr sz="1600"/>
          </a:p>
        </p:txBody>
      </p:sp>
      <p:sp>
        <p:nvSpPr>
          <p:cNvPr id="906" name="Google Shape;906;p79"/>
          <p:cNvSpPr txBox="1">
            <a:spLocks noGrp="1"/>
          </p:cNvSpPr>
          <p:nvPr>
            <p:ph type="subTitle" idx="4"/>
          </p:nvPr>
        </p:nvSpPr>
        <p:spPr>
          <a:xfrm>
            <a:off x="0" y="307625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Build something from scratch and debug it using the Chrome DevTools.</a:t>
            </a:r>
            <a:endParaRPr sz="1600"/>
          </a:p>
        </p:txBody>
      </p:sp>
      <p:sp>
        <p:nvSpPr>
          <p:cNvPr id="907" name="Google Shape;907;p79"/>
          <p:cNvSpPr txBox="1">
            <a:spLocks noGrp="1"/>
          </p:cNvSpPr>
          <p:nvPr>
            <p:ph type="subTitle" idx="5"/>
          </p:nvPr>
        </p:nvSpPr>
        <p:spPr>
          <a:xfrm>
            <a:off x="0" y="3916563"/>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Ask questions!</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Big Picture</a:t>
            </a:r>
            <a:endParaRPr/>
          </a:p>
        </p:txBody>
      </p:sp>
      <p:sp>
        <p:nvSpPr>
          <p:cNvPr id="642" name="Google Shape;642;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43" name="Google Shape;643;p60"/>
          <p:cNvSpPr/>
          <p:nvPr/>
        </p:nvSpPr>
        <p:spPr>
          <a:xfrm>
            <a:off x="3427325" y="868713"/>
            <a:ext cx="2401800" cy="2401800"/>
          </a:xfrm>
          <a:prstGeom prst="ellipse">
            <a:avLst/>
          </a:prstGeom>
          <a:solidFill>
            <a:srgbClr val="DCE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4" name="Google Shape;644;p60"/>
          <p:cNvPicPr preferRelativeResize="0"/>
          <p:nvPr/>
        </p:nvPicPr>
        <p:blipFill>
          <a:blip r:embed="rId3">
            <a:alphaModFix/>
          </a:blip>
          <a:stretch>
            <a:fillRect/>
          </a:stretch>
        </p:blipFill>
        <p:spPr>
          <a:xfrm>
            <a:off x="0" y="1895475"/>
            <a:ext cx="9144000" cy="2876561"/>
          </a:xfrm>
          <a:prstGeom prst="rect">
            <a:avLst/>
          </a:prstGeom>
          <a:noFill/>
          <a:ln>
            <a:noFill/>
          </a:ln>
        </p:spPr>
      </p:pic>
      <p:sp>
        <p:nvSpPr>
          <p:cNvPr id="645" name="Google Shape;645;p60"/>
          <p:cNvSpPr/>
          <p:nvPr/>
        </p:nvSpPr>
        <p:spPr>
          <a:xfrm>
            <a:off x="6352300" y="2285350"/>
            <a:ext cx="2401800" cy="2401800"/>
          </a:xfrm>
          <a:prstGeom prst="ellipse">
            <a:avLst/>
          </a:prstGeom>
          <a:solidFill>
            <a:srgbClr val="DCE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0"/>
          <p:cNvSpPr/>
          <p:nvPr/>
        </p:nvSpPr>
        <p:spPr>
          <a:xfrm>
            <a:off x="6516925" y="2450050"/>
            <a:ext cx="2072400" cy="20724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0"/>
          <p:cNvSpPr/>
          <p:nvPr/>
        </p:nvSpPr>
        <p:spPr>
          <a:xfrm>
            <a:off x="3576425" y="1033375"/>
            <a:ext cx="2072400" cy="20724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0"/>
          <p:cNvSpPr/>
          <p:nvPr/>
        </p:nvSpPr>
        <p:spPr>
          <a:xfrm>
            <a:off x="337725" y="2285350"/>
            <a:ext cx="2401800" cy="2401800"/>
          </a:xfrm>
          <a:prstGeom prst="ellipse">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0"/>
          <p:cNvSpPr/>
          <p:nvPr/>
        </p:nvSpPr>
        <p:spPr>
          <a:xfrm>
            <a:off x="502350" y="2450050"/>
            <a:ext cx="2072400" cy="20724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0"/>
          <p:cNvSpPr txBox="1"/>
          <p:nvPr/>
        </p:nvSpPr>
        <p:spPr>
          <a:xfrm>
            <a:off x="502525" y="2753388"/>
            <a:ext cx="2072400" cy="1160700"/>
          </a:xfrm>
          <a:prstGeom prst="rect">
            <a:avLst/>
          </a:prstGeom>
          <a:noFill/>
          <a:ln>
            <a:noFill/>
          </a:ln>
        </p:spPr>
        <p:txBody>
          <a:bodyPr spcFirstLastPara="1" wrap="square" lIns="0" tIns="0" rIns="0" bIns="0" anchor="t" anchorCtr="0">
            <a:noAutofit/>
          </a:bodyPr>
          <a:lstStyle/>
          <a:p>
            <a:pPr marL="0" lvl="0" indent="0" algn="ctr" rtl="0">
              <a:lnSpc>
                <a:spcPct val="85000"/>
              </a:lnSpc>
              <a:spcBef>
                <a:spcPts val="0"/>
              </a:spcBef>
              <a:spcAft>
                <a:spcPts val="0"/>
              </a:spcAft>
              <a:buNone/>
            </a:pPr>
            <a:r>
              <a:rPr lang="en" sz="1200" b="1">
                <a:latin typeface="Roboto"/>
                <a:ea typeface="Roboto"/>
                <a:cs typeface="Roboto"/>
                <a:sym typeface="Roboto"/>
              </a:rPr>
              <a:t>Phase 1</a:t>
            </a:r>
            <a:endParaRPr sz="1200" b="1">
              <a:latin typeface="Roboto"/>
              <a:ea typeface="Roboto"/>
              <a:cs typeface="Roboto"/>
              <a:sym typeface="Roboto"/>
            </a:endParaRPr>
          </a:p>
          <a:p>
            <a:pPr marL="0" lvl="0" indent="0" algn="ctr" rtl="0">
              <a:lnSpc>
                <a:spcPct val="85000"/>
              </a:lnSpc>
              <a:spcBef>
                <a:spcPts val="400"/>
              </a:spcBef>
              <a:spcAft>
                <a:spcPts val="0"/>
              </a:spcAft>
              <a:buNone/>
            </a:pPr>
            <a:r>
              <a:rPr lang="en" sz="1200">
                <a:latin typeface="Roboto"/>
                <a:ea typeface="Roboto"/>
                <a:cs typeface="Roboto"/>
                <a:sym typeface="Roboto"/>
              </a:rPr>
              <a:t>HTML &amp; CSS</a:t>
            </a:r>
            <a:endParaRPr sz="1200">
              <a:latin typeface="Roboto"/>
              <a:ea typeface="Roboto"/>
              <a:cs typeface="Roboto"/>
              <a:sym typeface="Roboto"/>
            </a:endParaRPr>
          </a:p>
          <a:p>
            <a:pPr marL="0" lvl="0" indent="0" algn="ctr" rtl="0">
              <a:lnSpc>
                <a:spcPct val="85000"/>
              </a:lnSpc>
              <a:spcBef>
                <a:spcPts val="400"/>
              </a:spcBef>
              <a:spcAft>
                <a:spcPts val="0"/>
              </a:spcAft>
              <a:buNone/>
            </a:pPr>
            <a:r>
              <a:rPr lang="en" sz="1200">
                <a:latin typeface="Roboto"/>
                <a:ea typeface="Roboto"/>
                <a:cs typeface="Roboto"/>
                <a:sym typeface="Roboto"/>
              </a:rPr>
              <a:t>Bootstrap</a:t>
            </a:r>
            <a:endParaRPr sz="1200">
              <a:latin typeface="Roboto"/>
              <a:ea typeface="Roboto"/>
              <a:cs typeface="Roboto"/>
              <a:sym typeface="Roboto"/>
            </a:endParaRPr>
          </a:p>
          <a:p>
            <a:pPr marL="0" lvl="0" indent="0" algn="ctr" rtl="0">
              <a:lnSpc>
                <a:spcPct val="85000"/>
              </a:lnSpc>
              <a:spcBef>
                <a:spcPts val="400"/>
              </a:spcBef>
              <a:spcAft>
                <a:spcPts val="0"/>
              </a:spcAft>
              <a:buNone/>
            </a:pPr>
            <a:r>
              <a:rPr lang="en" sz="1200">
                <a:latin typeface="Roboto"/>
                <a:ea typeface="Roboto"/>
                <a:cs typeface="Roboto"/>
                <a:sym typeface="Roboto"/>
              </a:rPr>
              <a:t>JavaScript</a:t>
            </a:r>
            <a:endParaRPr sz="1200">
              <a:latin typeface="Roboto"/>
              <a:ea typeface="Roboto"/>
              <a:cs typeface="Roboto"/>
              <a:sym typeface="Roboto"/>
            </a:endParaRPr>
          </a:p>
          <a:p>
            <a:pPr marL="0" lvl="0" indent="0" algn="ctr" rtl="0">
              <a:lnSpc>
                <a:spcPct val="85000"/>
              </a:lnSpc>
              <a:spcBef>
                <a:spcPts val="400"/>
              </a:spcBef>
              <a:spcAft>
                <a:spcPts val="0"/>
              </a:spcAft>
              <a:buNone/>
            </a:pPr>
            <a:r>
              <a:rPr lang="en" sz="1200">
                <a:latin typeface="Roboto"/>
                <a:ea typeface="Roboto"/>
                <a:cs typeface="Roboto"/>
                <a:sym typeface="Roboto"/>
              </a:rPr>
              <a:t>Web APIs</a:t>
            </a:r>
            <a:endParaRPr sz="1200">
              <a:latin typeface="Roboto"/>
              <a:ea typeface="Roboto"/>
              <a:cs typeface="Roboto"/>
              <a:sym typeface="Roboto"/>
            </a:endParaRPr>
          </a:p>
          <a:p>
            <a:pPr marL="0" lvl="0" indent="0" algn="ctr" rtl="0">
              <a:lnSpc>
                <a:spcPct val="85000"/>
              </a:lnSpc>
              <a:spcBef>
                <a:spcPts val="400"/>
              </a:spcBef>
              <a:spcAft>
                <a:spcPts val="0"/>
              </a:spcAft>
              <a:buNone/>
            </a:pPr>
            <a:r>
              <a:rPr lang="en" sz="1200">
                <a:latin typeface="Roboto"/>
                <a:ea typeface="Roboto"/>
                <a:cs typeface="Roboto"/>
                <a:sym typeface="Roboto"/>
              </a:rPr>
              <a:t>Third Party APIs</a:t>
            </a:r>
            <a:endParaRPr sz="1200">
              <a:latin typeface="Roboto"/>
              <a:ea typeface="Roboto"/>
              <a:cs typeface="Roboto"/>
              <a:sym typeface="Roboto"/>
            </a:endParaRPr>
          </a:p>
          <a:p>
            <a:pPr marL="0" lvl="0" indent="0" algn="ctr" rtl="0">
              <a:lnSpc>
                <a:spcPct val="85000"/>
              </a:lnSpc>
              <a:spcBef>
                <a:spcPts val="400"/>
              </a:spcBef>
              <a:spcAft>
                <a:spcPts val="400"/>
              </a:spcAft>
              <a:buNone/>
            </a:pPr>
            <a:r>
              <a:rPr lang="en" sz="1200">
                <a:latin typeface="Roboto"/>
                <a:ea typeface="Roboto"/>
                <a:cs typeface="Roboto"/>
                <a:sym typeface="Roboto"/>
              </a:rPr>
              <a:t>Server-Side APIs</a:t>
            </a:r>
            <a:endParaRPr sz="1200">
              <a:latin typeface="Roboto"/>
              <a:ea typeface="Roboto"/>
              <a:cs typeface="Roboto"/>
              <a:sym typeface="Roboto"/>
            </a:endParaRPr>
          </a:p>
        </p:txBody>
      </p:sp>
      <p:sp>
        <p:nvSpPr>
          <p:cNvPr id="651" name="Google Shape;651;p60"/>
          <p:cNvSpPr txBox="1"/>
          <p:nvPr/>
        </p:nvSpPr>
        <p:spPr>
          <a:xfrm>
            <a:off x="3557250" y="1289350"/>
            <a:ext cx="2072400" cy="1160700"/>
          </a:xfrm>
          <a:prstGeom prst="rect">
            <a:avLst/>
          </a:prstGeom>
          <a:noFill/>
          <a:ln>
            <a:noFill/>
          </a:ln>
        </p:spPr>
        <p:txBody>
          <a:bodyPr spcFirstLastPara="1" wrap="square" lIns="0" tIns="0" rIns="0" bIns="0" anchor="t" anchorCtr="0">
            <a:noAutofit/>
          </a:bodyPr>
          <a:lstStyle/>
          <a:p>
            <a:pPr marL="0" lvl="0" indent="0" algn="ctr" rtl="0">
              <a:lnSpc>
                <a:spcPct val="85000"/>
              </a:lnSpc>
              <a:spcBef>
                <a:spcPts val="0"/>
              </a:spcBef>
              <a:spcAft>
                <a:spcPts val="0"/>
              </a:spcAft>
              <a:buNone/>
            </a:pPr>
            <a:r>
              <a:rPr lang="en" sz="1200" b="1">
                <a:solidFill>
                  <a:srgbClr val="78909C"/>
                </a:solidFill>
                <a:latin typeface="Roboto"/>
                <a:ea typeface="Roboto"/>
                <a:cs typeface="Roboto"/>
                <a:sym typeface="Roboto"/>
              </a:rPr>
              <a:t>Phase 2</a:t>
            </a:r>
            <a:endParaRPr sz="1200" b="1">
              <a:solidFill>
                <a:srgbClr val="78909C"/>
              </a:solidFill>
              <a:latin typeface="Roboto"/>
              <a:ea typeface="Roboto"/>
              <a:cs typeface="Roboto"/>
              <a:sym typeface="Roboto"/>
            </a:endParaRPr>
          </a:p>
          <a:p>
            <a:pPr marL="0" lvl="0" indent="0" algn="ctr" rtl="0">
              <a:lnSpc>
                <a:spcPct val="85000"/>
              </a:lnSpc>
              <a:spcBef>
                <a:spcPts val="400"/>
              </a:spcBef>
              <a:spcAft>
                <a:spcPts val="0"/>
              </a:spcAft>
              <a:buNone/>
            </a:pPr>
            <a:r>
              <a:rPr lang="en" sz="1200">
                <a:solidFill>
                  <a:srgbClr val="78909C"/>
                </a:solidFill>
                <a:latin typeface="Roboto"/>
                <a:ea typeface="Roboto"/>
                <a:cs typeface="Roboto"/>
                <a:sym typeface="Roboto"/>
              </a:rPr>
              <a:t>Node</a:t>
            </a:r>
            <a:endParaRPr sz="1200">
              <a:solidFill>
                <a:srgbClr val="78909C"/>
              </a:solidFill>
              <a:latin typeface="Roboto"/>
              <a:ea typeface="Roboto"/>
              <a:cs typeface="Roboto"/>
              <a:sym typeface="Roboto"/>
            </a:endParaRPr>
          </a:p>
          <a:p>
            <a:pPr marL="0" lvl="0" indent="0" algn="ctr" rtl="0">
              <a:lnSpc>
                <a:spcPct val="85000"/>
              </a:lnSpc>
              <a:spcBef>
                <a:spcPts val="400"/>
              </a:spcBef>
              <a:spcAft>
                <a:spcPts val="0"/>
              </a:spcAft>
              <a:buNone/>
            </a:pPr>
            <a:r>
              <a:rPr lang="en" sz="1200">
                <a:solidFill>
                  <a:srgbClr val="78909C"/>
                </a:solidFill>
                <a:latin typeface="Roboto"/>
                <a:ea typeface="Roboto"/>
                <a:cs typeface="Roboto"/>
                <a:sym typeface="Roboto"/>
              </a:rPr>
              <a:t>OOP</a:t>
            </a:r>
            <a:endParaRPr sz="1200">
              <a:solidFill>
                <a:srgbClr val="78909C"/>
              </a:solidFill>
              <a:latin typeface="Roboto"/>
              <a:ea typeface="Roboto"/>
              <a:cs typeface="Roboto"/>
              <a:sym typeface="Roboto"/>
            </a:endParaRPr>
          </a:p>
          <a:p>
            <a:pPr marL="0" lvl="0" indent="0" algn="ctr" rtl="0">
              <a:lnSpc>
                <a:spcPct val="85000"/>
              </a:lnSpc>
              <a:spcBef>
                <a:spcPts val="400"/>
              </a:spcBef>
              <a:spcAft>
                <a:spcPts val="0"/>
              </a:spcAft>
              <a:buNone/>
            </a:pPr>
            <a:r>
              <a:rPr lang="en" sz="1200">
                <a:solidFill>
                  <a:srgbClr val="78909C"/>
                </a:solidFill>
                <a:latin typeface="Roboto"/>
                <a:ea typeface="Roboto"/>
                <a:cs typeface="Roboto"/>
                <a:sym typeface="Roboto"/>
              </a:rPr>
              <a:t>Express</a:t>
            </a:r>
            <a:endParaRPr sz="1200">
              <a:solidFill>
                <a:srgbClr val="78909C"/>
              </a:solidFill>
              <a:latin typeface="Roboto"/>
              <a:ea typeface="Roboto"/>
              <a:cs typeface="Roboto"/>
              <a:sym typeface="Roboto"/>
            </a:endParaRPr>
          </a:p>
          <a:p>
            <a:pPr marL="0" lvl="0" indent="0" algn="ctr" rtl="0">
              <a:lnSpc>
                <a:spcPct val="85000"/>
              </a:lnSpc>
              <a:spcBef>
                <a:spcPts val="400"/>
              </a:spcBef>
              <a:spcAft>
                <a:spcPts val="0"/>
              </a:spcAft>
              <a:buNone/>
            </a:pPr>
            <a:r>
              <a:rPr lang="en" sz="1200">
                <a:solidFill>
                  <a:srgbClr val="78909C"/>
                </a:solidFill>
                <a:latin typeface="Roboto"/>
                <a:ea typeface="Roboto"/>
                <a:cs typeface="Roboto"/>
                <a:sym typeface="Roboto"/>
              </a:rPr>
              <a:t>MySQL</a:t>
            </a:r>
            <a:endParaRPr sz="1200">
              <a:solidFill>
                <a:srgbClr val="78909C"/>
              </a:solidFill>
              <a:latin typeface="Roboto"/>
              <a:ea typeface="Roboto"/>
              <a:cs typeface="Roboto"/>
              <a:sym typeface="Roboto"/>
            </a:endParaRPr>
          </a:p>
          <a:p>
            <a:pPr marL="0" lvl="0" indent="0" algn="ctr" rtl="0">
              <a:lnSpc>
                <a:spcPct val="85000"/>
              </a:lnSpc>
              <a:spcBef>
                <a:spcPts val="400"/>
              </a:spcBef>
              <a:spcAft>
                <a:spcPts val="0"/>
              </a:spcAft>
              <a:buNone/>
            </a:pPr>
            <a:r>
              <a:rPr lang="en" sz="1200">
                <a:solidFill>
                  <a:srgbClr val="78909C"/>
                </a:solidFill>
                <a:latin typeface="Roboto"/>
                <a:ea typeface="Roboto"/>
                <a:cs typeface="Roboto"/>
                <a:sym typeface="Roboto"/>
              </a:rPr>
              <a:t>MVC</a:t>
            </a:r>
            <a:endParaRPr sz="1200">
              <a:solidFill>
                <a:srgbClr val="78909C"/>
              </a:solidFill>
              <a:latin typeface="Roboto"/>
              <a:ea typeface="Roboto"/>
              <a:cs typeface="Roboto"/>
              <a:sym typeface="Roboto"/>
            </a:endParaRPr>
          </a:p>
          <a:p>
            <a:pPr marL="0" lvl="0" indent="0" algn="ctr" rtl="0">
              <a:lnSpc>
                <a:spcPct val="85000"/>
              </a:lnSpc>
              <a:spcBef>
                <a:spcPts val="400"/>
              </a:spcBef>
              <a:spcAft>
                <a:spcPts val="400"/>
              </a:spcAft>
              <a:buNone/>
            </a:pPr>
            <a:r>
              <a:rPr lang="en" sz="1200">
                <a:solidFill>
                  <a:srgbClr val="78909C"/>
                </a:solidFill>
                <a:latin typeface="Roboto"/>
                <a:ea typeface="Roboto"/>
                <a:cs typeface="Roboto"/>
                <a:sym typeface="Roboto"/>
              </a:rPr>
              <a:t>Full Stack Apps</a:t>
            </a:r>
            <a:endParaRPr sz="1200">
              <a:solidFill>
                <a:srgbClr val="78909C"/>
              </a:solidFill>
              <a:latin typeface="Roboto"/>
              <a:ea typeface="Roboto"/>
              <a:cs typeface="Roboto"/>
              <a:sym typeface="Roboto"/>
            </a:endParaRPr>
          </a:p>
        </p:txBody>
      </p:sp>
      <p:sp>
        <p:nvSpPr>
          <p:cNvPr id="652" name="Google Shape;652;p60"/>
          <p:cNvSpPr txBox="1"/>
          <p:nvPr/>
        </p:nvSpPr>
        <p:spPr>
          <a:xfrm>
            <a:off x="6569250" y="2753400"/>
            <a:ext cx="2072400" cy="1160700"/>
          </a:xfrm>
          <a:prstGeom prst="rect">
            <a:avLst/>
          </a:prstGeom>
          <a:noFill/>
          <a:ln>
            <a:noFill/>
          </a:ln>
        </p:spPr>
        <p:txBody>
          <a:bodyPr spcFirstLastPara="1" wrap="square" lIns="0" tIns="0" rIns="0" bIns="0" anchor="t" anchorCtr="0">
            <a:noAutofit/>
          </a:bodyPr>
          <a:lstStyle/>
          <a:p>
            <a:pPr marL="0" lvl="0" indent="0" algn="ctr" rtl="0">
              <a:lnSpc>
                <a:spcPct val="85000"/>
              </a:lnSpc>
              <a:spcBef>
                <a:spcPts val="0"/>
              </a:spcBef>
              <a:spcAft>
                <a:spcPts val="0"/>
              </a:spcAft>
              <a:buNone/>
            </a:pPr>
            <a:r>
              <a:rPr lang="en" sz="1200" b="1">
                <a:solidFill>
                  <a:srgbClr val="78909C"/>
                </a:solidFill>
                <a:latin typeface="Roboto"/>
                <a:ea typeface="Roboto"/>
                <a:cs typeface="Roboto"/>
                <a:sym typeface="Roboto"/>
              </a:rPr>
              <a:t>Phase 3</a:t>
            </a:r>
            <a:endParaRPr sz="1200" b="1">
              <a:solidFill>
                <a:srgbClr val="78909C"/>
              </a:solidFill>
              <a:latin typeface="Roboto"/>
              <a:ea typeface="Roboto"/>
              <a:cs typeface="Roboto"/>
              <a:sym typeface="Roboto"/>
            </a:endParaRPr>
          </a:p>
          <a:p>
            <a:pPr marL="0" lvl="0" indent="0" algn="ctr" rtl="0">
              <a:lnSpc>
                <a:spcPct val="85000"/>
              </a:lnSpc>
              <a:spcBef>
                <a:spcPts val="400"/>
              </a:spcBef>
              <a:spcAft>
                <a:spcPts val="0"/>
              </a:spcAft>
              <a:buNone/>
            </a:pPr>
            <a:r>
              <a:rPr lang="en" sz="1200">
                <a:solidFill>
                  <a:srgbClr val="78909C"/>
                </a:solidFill>
                <a:latin typeface="Roboto"/>
                <a:ea typeface="Roboto"/>
                <a:cs typeface="Roboto"/>
                <a:sym typeface="Roboto"/>
              </a:rPr>
              <a:t>NoSQL</a:t>
            </a:r>
            <a:endParaRPr sz="1200">
              <a:solidFill>
                <a:srgbClr val="78909C"/>
              </a:solidFill>
              <a:latin typeface="Roboto"/>
              <a:ea typeface="Roboto"/>
              <a:cs typeface="Roboto"/>
              <a:sym typeface="Roboto"/>
            </a:endParaRPr>
          </a:p>
          <a:p>
            <a:pPr marL="0" lvl="0" indent="0" algn="ctr" rtl="0">
              <a:lnSpc>
                <a:spcPct val="85000"/>
              </a:lnSpc>
              <a:spcBef>
                <a:spcPts val="400"/>
              </a:spcBef>
              <a:spcAft>
                <a:spcPts val="0"/>
              </a:spcAft>
              <a:buNone/>
            </a:pPr>
            <a:r>
              <a:rPr lang="en" sz="1200">
                <a:solidFill>
                  <a:srgbClr val="78909C"/>
                </a:solidFill>
                <a:latin typeface="Roboto"/>
                <a:ea typeface="Roboto"/>
                <a:cs typeface="Roboto"/>
                <a:sym typeface="Roboto"/>
              </a:rPr>
              <a:t>PWAs</a:t>
            </a:r>
            <a:endParaRPr sz="1200">
              <a:solidFill>
                <a:srgbClr val="78909C"/>
              </a:solidFill>
              <a:latin typeface="Roboto"/>
              <a:ea typeface="Roboto"/>
              <a:cs typeface="Roboto"/>
              <a:sym typeface="Roboto"/>
            </a:endParaRPr>
          </a:p>
          <a:p>
            <a:pPr marL="0" lvl="0" indent="0" algn="ctr" rtl="0">
              <a:lnSpc>
                <a:spcPct val="85000"/>
              </a:lnSpc>
              <a:spcBef>
                <a:spcPts val="400"/>
              </a:spcBef>
              <a:spcAft>
                <a:spcPts val="0"/>
              </a:spcAft>
              <a:buNone/>
            </a:pPr>
            <a:r>
              <a:rPr lang="en" sz="1200">
                <a:solidFill>
                  <a:srgbClr val="78909C"/>
                </a:solidFill>
                <a:latin typeface="Roboto"/>
                <a:ea typeface="Roboto"/>
                <a:cs typeface="Roboto"/>
                <a:sym typeface="Roboto"/>
              </a:rPr>
              <a:t>React</a:t>
            </a:r>
            <a:endParaRPr sz="1200">
              <a:solidFill>
                <a:srgbClr val="78909C"/>
              </a:solidFill>
              <a:latin typeface="Roboto"/>
              <a:ea typeface="Roboto"/>
              <a:cs typeface="Roboto"/>
              <a:sym typeface="Roboto"/>
            </a:endParaRPr>
          </a:p>
          <a:p>
            <a:pPr marL="0" lvl="0" indent="0" algn="ctr" rtl="0">
              <a:lnSpc>
                <a:spcPct val="85000"/>
              </a:lnSpc>
              <a:spcBef>
                <a:spcPts val="400"/>
              </a:spcBef>
              <a:spcAft>
                <a:spcPts val="0"/>
              </a:spcAft>
              <a:buNone/>
            </a:pPr>
            <a:r>
              <a:rPr lang="en" sz="1200">
                <a:solidFill>
                  <a:srgbClr val="78909C"/>
                </a:solidFill>
                <a:latin typeface="Roboto"/>
                <a:ea typeface="Roboto"/>
                <a:cs typeface="Roboto"/>
                <a:sym typeface="Roboto"/>
              </a:rPr>
              <a:t>React State</a:t>
            </a:r>
            <a:endParaRPr sz="1200">
              <a:solidFill>
                <a:srgbClr val="78909C"/>
              </a:solidFill>
              <a:latin typeface="Roboto"/>
              <a:ea typeface="Roboto"/>
              <a:cs typeface="Roboto"/>
              <a:sym typeface="Roboto"/>
            </a:endParaRPr>
          </a:p>
          <a:p>
            <a:pPr marL="0" lvl="0" indent="0" algn="ctr" rtl="0">
              <a:lnSpc>
                <a:spcPct val="85000"/>
              </a:lnSpc>
              <a:spcBef>
                <a:spcPts val="400"/>
              </a:spcBef>
              <a:spcAft>
                <a:spcPts val="0"/>
              </a:spcAft>
              <a:buNone/>
            </a:pPr>
            <a:r>
              <a:rPr lang="en" sz="1200">
                <a:solidFill>
                  <a:srgbClr val="78909C"/>
                </a:solidFill>
                <a:latin typeface="Roboto"/>
                <a:ea typeface="Roboto"/>
                <a:cs typeface="Roboto"/>
                <a:sym typeface="Roboto"/>
              </a:rPr>
              <a:t>MERN Apps</a:t>
            </a:r>
            <a:endParaRPr sz="1200">
              <a:solidFill>
                <a:srgbClr val="78909C"/>
              </a:solidFill>
              <a:latin typeface="Roboto"/>
              <a:ea typeface="Roboto"/>
              <a:cs typeface="Roboto"/>
              <a:sym typeface="Roboto"/>
            </a:endParaRPr>
          </a:p>
          <a:p>
            <a:pPr marL="0" lvl="0" indent="0" algn="ctr" rtl="0">
              <a:lnSpc>
                <a:spcPct val="85000"/>
              </a:lnSpc>
              <a:spcBef>
                <a:spcPts val="400"/>
              </a:spcBef>
              <a:spcAft>
                <a:spcPts val="400"/>
              </a:spcAft>
              <a:buNone/>
            </a:pPr>
            <a:r>
              <a:rPr lang="en" sz="1200">
                <a:solidFill>
                  <a:srgbClr val="78909C"/>
                </a:solidFill>
                <a:latin typeface="Roboto"/>
                <a:ea typeface="Roboto"/>
                <a:cs typeface="Roboto"/>
                <a:sym typeface="Roboto"/>
              </a:rPr>
              <a:t>Comp Sci</a:t>
            </a:r>
            <a:endParaRPr sz="1200">
              <a:solidFill>
                <a:srgbClr val="78909C"/>
              </a:solidFill>
              <a:latin typeface="Roboto"/>
              <a:ea typeface="Roboto"/>
              <a:cs typeface="Roboto"/>
              <a:sym typeface="Roboto"/>
            </a:endParaRPr>
          </a:p>
        </p:txBody>
      </p:sp>
      <p:sp>
        <p:nvSpPr>
          <p:cNvPr id="653" name="Google Shape;653;p60"/>
          <p:cNvSpPr/>
          <p:nvPr/>
        </p:nvSpPr>
        <p:spPr>
          <a:xfrm rot="10800000">
            <a:off x="1275875" y="2222638"/>
            <a:ext cx="477900" cy="479700"/>
          </a:xfrm>
          <a:prstGeom prst="triangle">
            <a:avLst>
              <a:gd name="adj" fmla="val 50000"/>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0"/>
          <p:cNvSpPr/>
          <p:nvPr/>
        </p:nvSpPr>
        <p:spPr>
          <a:xfrm>
            <a:off x="1225650" y="1761688"/>
            <a:ext cx="580500" cy="580500"/>
          </a:xfrm>
          <a:prstGeom prst="ellipse">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0"/>
          <p:cNvSpPr/>
          <p:nvPr/>
        </p:nvSpPr>
        <p:spPr>
          <a:xfrm>
            <a:off x="1308450" y="1844488"/>
            <a:ext cx="414900" cy="414900"/>
          </a:xfrm>
          <a:prstGeom prst="ellipse">
            <a:avLst/>
          </a:prstGeom>
          <a:solidFill>
            <a:srgbClr val="1475D4"/>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6" name="Google Shape;656;p60"/>
          <p:cNvPicPr preferRelativeResize="0"/>
          <p:nvPr/>
        </p:nvPicPr>
        <p:blipFill rotWithShape="1">
          <a:blip r:embed="rId4">
            <a:alphaModFix/>
          </a:blip>
          <a:srcRect t="69" b="69"/>
          <a:stretch/>
        </p:blipFill>
        <p:spPr>
          <a:xfrm>
            <a:off x="1419923" y="1914633"/>
            <a:ext cx="192095" cy="274692"/>
          </a:xfrm>
          <a:prstGeom prst="rect">
            <a:avLst/>
          </a:prstGeom>
          <a:noFill/>
          <a:ln>
            <a:noFill/>
          </a:ln>
        </p:spPr>
      </p:pic>
      <p:sp>
        <p:nvSpPr>
          <p:cNvPr id="657" name="Google Shape;657;p60"/>
          <p:cNvSpPr/>
          <p:nvPr/>
        </p:nvSpPr>
        <p:spPr>
          <a:xfrm rot="10800000">
            <a:off x="4332063" y="3324363"/>
            <a:ext cx="477900" cy="479700"/>
          </a:xfrm>
          <a:prstGeom prst="triangle">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0"/>
          <p:cNvSpPr/>
          <p:nvPr/>
        </p:nvSpPr>
        <p:spPr>
          <a:xfrm>
            <a:off x="4281838" y="2863413"/>
            <a:ext cx="580500" cy="580500"/>
          </a:xfrm>
          <a:prstGeom prst="ellipse">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0"/>
          <p:cNvSpPr/>
          <p:nvPr/>
        </p:nvSpPr>
        <p:spPr>
          <a:xfrm>
            <a:off x="4364550" y="2963863"/>
            <a:ext cx="414900" cy="414900"/>
          </a:xfrm>
          <a:prstGeom prst="ellipse">
            <a:avLst/>
          </a:prstGeom>
          <a:solidFill>
            <a:srgbClr val="FFFFFF"/>
          </a:solid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0" name="Google Shape;660;p60"/>
          <p:cNvPicPr preferRelativeResize="0"/>
          <p:nvPr/>
        </p:nvPicPr>
        <p:blipFill rotWithShape="1">
          <a:blip r:embed="rId5">
            <a:alphaModFix amt="75000"/>
          </a:blip>
          <a:srcRect l="1746" r="1746"/>
          <a:stretch/>
        </p:blipFill>
        <p:spPr>
          <a:xfrm>
            <a:off x="4456888" y="3006588"/>
            <a:ext cx="230392" cy="329450"/>
          </a:xfrm>
          <a:prstGeom prst="rect">
            <a:avLst/>
          </a:prstGeom>
          <a:noFill/>
          <a:ln>
            <a:noFill/>
          </a:ln>
        </p:spPr>
      </p:pic>
      <p:sp>
        <p:nvSpPr>
          <p:cNvPr id="661" name="Google Shape;661;p60"/>
          <p:cNvSpPr/>
          <p:nvPr/>
        </p:nvSpPr>
        <p:spPr>
          <a:xfrm rot="10800000">
            <a:off x="7325463" y="2222638"/>
            <a:ext cx="477900" cy="479700"/>
          </a:xfrm>
          <a:prstGeom prst="triangle">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0"/>
          <p:cNvSpPr/>
          <p:nvPr/>
        </p:nvSpPr>
        <p:spPr>
          <a:xfrm>
            <a:off x="7275238" y="1761688"/>
            <a:ext cx="580500" cy="580500"/>
          </a:xfrm>
          <a:prstGeom prst="ellipse">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0"/>
          <p:cNvSpPr/>
          <p:nvPr/>
        </p:nvSpPr>
        <p:spPr>
          <a:xfrm>
            <a:off x="7358050" y="1862125"/>
            <a:ext cx="414900" cy="414900"/>
          </a:xfrm>
          <a:prstGeom prst="ellipse">
            <a:avLst/>
          </a:prstGeom>
          <a:solidFill>
            <a:srgbClr val="FFFFFF"/>
          </a:soli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4" name="Google Shape;664;p60"/>
          <p:cNvPicPr preferRelativeResize="0"/>
          <p:nvPr/>
        </p:nvPicPr>
        <p:blipFill rotWithShape="1">
          <a:blip r:embed="rId5">
            <a:alphaModFix amt="75000"/>
          </a:blip>
          <a:srcRect l="1746" r="1746"/>
          <a:stretch/>
        </p:blipFill>
        <p:spPr>
          <a:xfrm>
            <a:off x="7450301" y="1904850"/>
            <a:ext cx="230392" cy="329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Boot Camp Pointers </a:t>
            </a:r>
            <a:endParaRPr>
              <a:solidFill>
                <a:srgbClr val="1155CC"/>
              </a:solidFill>
            </a:endParaRPr>
          </a:p>
          <a:p>
            <a:pPr marL="0" lvl="0" indent="0" algn="l" rtl="0">
              <a:spcBef>
                <a:spcPts val="0"/>
              </a:spcBef>
              <a:spcAft>
                <a:spcPts val="0"/>
              </a:spcAft>
              <a:buNone/>
            </a:pPr>
            <a:endParaRPr/>
          </a:p>
        </p:txBody>
      </p:sp>
      <p:sp>
        <p:nvSpPr>
          <p:cNvPr id="670" name="Google Shape;670;p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Before we get into this content, remember that you have a lot of different support systems available to you: </a:t>
            </a:r>
            <a:endParaRPr/>
          </a:p>
        </p:txBody>
      </p:sp>
      <p:sp>
        <p:nvSpPr>
          <p:cNvPr id="671" name="Google Shape;671;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672" name="Google Shape;672;p61"/>
          <p:cNvPicPr preferRelativeResize="0"/>
          <p:nvPr/>
        </p:nvPicPr>
        <p:blipFill>
          <a:blip r:embed="rId3">
            <a:alphaModFix/>
          </a:blip>
          <a:stretch>
            <a:fillRect/>
          </a:stretch>
        </p:blipFill>
        <p:spPr>
          <a:xfrm>
            <a:off x="137162" y="1401494"/>
            <a:ext cx="8869675" cy="3473981"/>
          </a:xfrm>
          <a:prstGeom prst="rect">
            <a:avLst/>
          </a:prstGeom>
          <a:noFill/>
          <a:ln>
            <a:noFill/>
          </a:ln>
        </p:spPr>
      </p:pic>
      <p:sp>
        <p:nvSpPr>
          <p:cNvPr id="673" name="Google Shape;673;p61"/>
          <p:cNvSpPr txBox="1"/>
          <p:nvPr/>
        </p:nvSpPr>
        <p:spPr>
          <a:xfrm>
            <a:off x="370550" y="2328650"/>
            <a:ext cx="2388600" cy="12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a:ea typeface="Roboto"/>
                <a:cs typeface="Roboto"/>
                <a:sym typeface="Roboto"/>
              </a:rPr>
              <a:t>Learning Assistants</a:t>
            </a:r>
            <a:endParaRPr sz="2400">
              <a:latin typeface="Roboto"/>
              <a:ea typeface="Roboto"/>
              <a:cs typeface="Roboto"/>
              <a:sym typeface="Roboto"/>
            </a:endParaRPr>
          </a:p>
        </p:txBody>
      </p:sp>
      <p:sp>
        <p:nvSpPr>
          <p:cNvPr id="674" name="Google Shape;674;p61"/>
          <p:cNvSpPr txBox="1"/>
          <p:nvPr/>
        </p:nvSpPr>
        <p:spPr>
          <a:xfrm>
            <a:off x="3186925" y="2328650"/>
            <a:ext cx="2493300" cy="12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a:ea typeface="Roboto"/>
                <a:cs typeface="Roboto"/>
                <a:sym typeface="Roboto"/>
              </a:rPr>
              <a:t>Office </a:t>
            </a:r>
            <a:br>
              <a:rPr lang="en" sz="2400">
                <a:latin typeface="Roboto"/>
                <a:ea typeface="Roboto"/>
                <a:cs typeface="Roboto"/>
                <a:sym typeface="Roboto"/>
              </a:rPr>
            </a:br>
            <a:r>
              <a:rPr lang="en" sz="2400">
                <a:latin typeface="Roboto"/>
                <a:ea typeface="Roboto"/>
                <a:cs typeface="Roboto"/>
                <a:sym typeface="Roboto"/>
              </a:rPr>
              <a:t>Hours</a:t>
            </a:r>
            <a:endParaRPr sz="2400">
              <a:latin typeface="Roboto"/>
              <a:ea typeface="Roboto"/>
              <a:cs typeface="Roboto"/>
              <a:sym typeface="Roboto"/>
            </a:endParaRPr>
          </a:p>
        </p:txBody>
      </p:sp>
      <p:sp>
        <p:nvSpPr>
          <p:cNvPr id="675" name="Google Shape;675;p61"/>
          <p:cNvSpPr txBox="1"/>
          <p:nvPr/>
        </p:nvSpPr>
        <p:spPr>
          <a:xfrm>
            <a:off x="6412000" y="2365950"/>
            <a:ext cx="2388600" cy="12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a:ea typeface="Roboto"/>
                <a:cs typeface="Roboto"/>
                <a:sym typeface="Roboto"/>
              </a:rPr>
              <a:t>Tutoring Services</a:t>
            </a:r>
            <a:endParaRPr sz="2400">
              <a:latin typeface="Roboto"/>
              <a:ea typeface="Roboto"/>
              <a:cs typeface="Roboto"/>
              <a:sym typeface="Roboto"/>
            </a:endParaRPr>
          </a:p>
        </p:txBody>
      </p:sp>
      <p:sp>
        <p:nvSpPr>
          <p:cNvPr id="676" name="Google Shape;676;p61"/>
          <p:cNvSpPr/>
          <p:nvPr/>
        </p:nvSpPr>
        <p:spPr>
          <a:xfrm>
            <a:off x="326625" y="4446125"/>
            <a:ext cx="8214000" cy="381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Server-Side APIs </a:t>
            </a:r>
            <a:endParaRPr dirty="0"/>
          </a:p>
        </p:txBody>
      </p:sp>
      <p:sp>
        <p:nvSpPr>
          <p:cNvPr id="682" name="Google Shape;682;p6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By the end of Friday, you will learn how to: </a:t>
            </a:r>
            <a:endParaRPr dirty="0"/>
          </a:p>
        </p:txBody>
      </p:sp>
      <p:sp>
        <p:nvSpPr>
          <p:cNvPr id="683" name="Google Shape;683;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84" name="Google Shape;684;p62"/>
          <p:cNvSpPr/>
          <p:nvPr/>
        </p:nvSpPr>
        <p:spPr>
          <a:xfrm>
            <a:off x="1159299" y="1138250"/>
            <a:ext cx="7716000" cy="474600"/>
          </a:xfrm>
          <a:prstGeom prst="roundRect">
            <a:avLst>
              <a:gd name="adj" fmla="val 16667"/>
            </a:avLst>
          </a:prstGeom>
          <a:solidFill>
            <a:srgbClr val="F3F3F3"/>
          </a:solidFill>
          <a:ln>
            <a:noFill/>
          </a:ln>
        </p:spPr>
        <p:txBody>
          <a:bodyPr spcFirstLastPara="1" wrap="square" lIns="182875" tIns="91425" rIns="182875" bIns="91425" anchor="ctr" anchorCtr="0">
            <a:noAutofit/>
          </a:bodyPr>
          <a:lstStyle/>
          <a:p>
            <a:pPr marL="0" lvl="0" indent="0" algn="l" rtl="0">
              <a:spcBef>
                <a:spcPts val="0"/>
              </a:spcBef>
              <a:spcAft>
                <a:spcPts val="0"/>
              </a:spcAft>
              <a:buNone/>
            </a:pPr>
            <a:r>
              <a:rPr lang="en" sz="1000">
                <a:latin typeface="Roboto"/>
                <a:ea typeface="Roboto"/>
                <a:cs typeface="Roboto"/>
                <a:sym typeface="Roboto"/>
              </a:rPr>
              <a:t>Explain the difference between a client-side API and a server-side API</a:t>
            </a:r>
            <a:endParaRPr sz="1000">
              <a:latin typeface="Roboto"/>
              <a:ea typeface="Roboto"/>
              <a:cs typeface="Roboto"/>
              <a:sym typeface="Roboto"/>
            </a:endParaRPr>
          </a:p>
        </p:txBody>
      </p:sp>
      <p:sp>
        <p:nvSpPr>
          <p:cNvPr id="685" name="Google Shape;685;p62"/>
          <p:cNvSpPr/>
          <p:nvPr/>
        </p:nvSpPr>
        <p:spPr>
          <a:xfrm>
            <a:off x="1151722" y="1674850"/>
            <a:ext cx="7716000" cy="474600"/>
          </a:xfrm>
          <a:prstGeom prst="roundRect">
            <a:avLst>
              <a:gd name="adj" fmla="val 16667"/>
            </a:avLst>
          </a:prstGeom>
          <a:solidFill>
            <a:srgbClr val="F3F3F3"/>
          </a:solidFill>
          <a:ln>
            <a:noFill/>
          </a:ln>
        </p:spPr>
        <p:txBody>
          <a:bodyPr spcFirstLastPara="1" wrap="square" lIns="182875" tIns="91425" rIns="182875" bIns="91425" anchor="ctr" anchorCtr="0">
            <a:noAutofit/>
          </a:bodyPr>
          <a:lstStyle/>
          <a:p>
            <a:pPr marL="0" lvl="0" indent="0" algn="l" rtl="0">
              <a:spcBef>
                <a:spcPts val="0"/>
              </a:spcBef>
              <a:spcAft>
                <a:spcPts val="0"/>
              </a:spcAft>
              <a:buNone/>
            </a:pPr>
            <a:r>
              <a:rPr lang="en" sz="1000">
                <a:latin typeface="Roboto"/>
                <a:ea typeface="Roboto"/>
                <a:cs typeface="Roboto"/>
                <a:sym typeface="Roboto"/>
              </a:rPr>
              <a:t>Explain the client-server model and request-response pattern</a:t>
            </a:r>
            <a:endParaRPr sz="1000">
              <a:latin typeface="Roboto"/>
              <a:ea typeface="Roboto"/>
              <a:cs typeface="Roboto"/>
              <a:sym typeface="Roboto"/>
            </a:endParaRPr>
          </a:p>
        </p:txBody>
      </p:sp>
      <p:sp>
        <p:nvSpPr>
          <p:cNvPr id="686" name="Google Shape;686;p62"/>
          <p:cNvSpPr/>
          <p:nvPr/>
        </p:nvSpPr>
        <p:spPr>
          <a:xfrm>
            <a:off x="1151722" y="2202275"/>
            <a:ext cx="7716000" cy="474600"/>
          </a:xfrm>
          <a:prstGeom prst="roundRect">
            <a:avLst>
              <a:gd name="adj" fmla="val 16667"/>
            </a:avLst>
          </a:prstGeom>
          <a:solidFill>
            <a:srgbClr val="F3F3F3"/>
          </a:solidFill>
          <a:ln>
            <a:noFill/>
          </a:ln>
        </p:spPr>
        <p:txBody>
          <a:bodyPr spcFirstLastPara="1" wrap="square" lIns="182875" tIns="91425" rIns="182875" bIns="91425" anchor="ctr" anchorCtr="0">
            <a:noAutofit/>
          </a:bodyPr>
          <a:lstStyle/>
          <a:p>
            <a:pPr marL="0" lvl="0" indent="0" algn="l" rtl="0">
              <a:spcBef>
                <a:spcPts val="0"/>
              </a:spcBef>
              <a:spcAft>
                <a:spcPts val="0"/>
              </a:spcAft>
              <a:buNone/>
            </a:pPr>
            <a:r>
              <a:rPr lang="en" sz="1000">
                <a:latin typeface="Roboto"/>
                <a:ea typeface="Roboto"/>
                <a:cs typeface="Roboto"/>
                <a:sym typeface="Roboto"/>
              </a:rPr>
              <a:t>Explain and implement the differences between HTTP GET requests using XMLHTTPRequest, jQuery AJAX, and the fetch API</a:t>
            </a:r>
            <a:endParaRPr sz="1000">
              <a:latin typeface="Roboto"/>
              <a:ea typeface="Roboto"/>
              <a:cs typeface="Roboto"/>
              <a:sym typeface="Roboto"/>
            </a:endParaRPr>
          </a:p>
        </p:txBody>
      </p:sp>
      <p:sp>
        <p:nvSpPr>
          <p:cNvPr id="687" name="Google Shape;687;p62"/>
          <p:cNvSpPr/>
          <p:nvPr/>
        </p:nvSpPr>
        <p:spPr>
          <a:xfrm>
            <a:off x="1151722" y="2731575"/>
            <a:ext cx="7716000" cy="474600"/>
          </a:xfrm>
          <a:prstGeom prst="roundRect">
            <a:avLst>
              <a:gd name="adj" fmla="val 16667"/>
            </a:avLst>
          </a:prstGeom>
          <a:solidFill>
            <a:srgbClr val="F3F3F3"/>
          </a:solidFill>
          <a:ln>
            <a:noFill/>
          </a:ln>
        </p:spPr>
        <p:txBody>
          <a:bodyPr spcFirstLastPara="1" wrap="square" lIns="182875" tIns="91425" rIns="182875" bIns="91425" anchor="ctr" anchorCtr="0">
            <a:noAutofit/>
          </a:bodyPr>
          <a:lstStyle/>
          <a:p>
            <a:pPr marL="0" lvl="0" indent="0" algn="l" rtl="0">
              <a:spcBef>
                <a:spcPts val="0"/>
              </a:spcBef>
              <a:spcAft>
                <a:spcPts val="0"/>
              </a:spcAft>
              <a:buNone/>
            </a:pPr>
            <a:r>
              <a:rPr lang="en" sz="1000">
                <a:latin typeface="Roboto"/>
                <a:ea typeface="Roboto"/>
                <a:cs typeface="Roboto"/>
                <a:sym typeface="Roboto"/>
              </a:rPr>
              <a:t>Explain HTTP response codes and handle response metadata with fetch API</a:t>
            </a:r>
            <a:endParaRPr sz="1000">
              <a:latin typeface="Roboto"/>
              <a:ea typeface="Roboto"/>
              <a:cs typeface="Roboto"/>
              <a:sym typeface="Roboto"/>
            </a:endParaRPr>
          </a:p>
        </p:txBody>
      </p:sp>
      <p:sp>
        <p:nvSpPr>
          <p:cNvPr id="688" name="Google Shape;688;p62"/>
          <p:cNvSpPr/>
          <p:nvPr/>
        </p:nvSpPr>
        <p:spPr>
          <a:xfrm>
            <a:off x="1161123" y="3260850"/>
            <a:ext cx="7716000" cy="474600"/>
          </a:xfrm>
          <a:prstGeom prst="roundRect">
            <a:avLst>
              <a:gd name="adj" fmla="val 16667"/>
            </a:avLst>
          </a:prstGeom>
          <a:solidFill>
            <a:srgbClr val="F3F3F3"/>
          </a:solidFill>
          <a:ln>
            <a:noFill/>
          </a:ln>
        </p:spPr>
        <p:txBody>
          <a:bodyPr spcFirstLastPara="1" wrap="square" lIns="182875" tIns="91425" rIns="182875" bIns="91425" anchor="ctr" anchorCtr="0">
            <a:noAutofit/>
          </a:bodyPr>
          <a:lstStyle/>
          <a:p>
            <a:pPr marL="0" lvl="0" indent="0" algn="l" rtl="0">
              <a:spcBef>
                <a:spcPts val="0"/>
              </a:spcBef>
              <a:spcAft>
                <a:spcPts val="0"/>
              </a:spcAft>
              <a:buNone/>
            </a:pPr>
            <a:r>
              <a:rPr lang="en" sz="1000">
                <a:latin typeface="Roboto"/>
                <a:ea typeface="Roboto"/>
                <a:cs typeface="Roboto"/>
                <a:sym typeface="Roboto"/>
              </a:rPr>
              <a:t>Parse JSON to dynamically generate HTML</a:t>
            </a:r>
            <a:endParaRPr sz="1000">
              <a:latin typeface="Roboto"/>
              <a:ea typeface="Roboto"/>
              <a:cs typeface="Roboto"/>
              <a:sym typeface="Roboto"/>
            </a:endParaRPr>
          </a:p>
        </p:txBody>
      </p:sp>
      <p:sp>
        <p:nvSpPr>
          <p:cNvPr id="689" name="Google Shape;689;p62"/>
          <p:cNvSpPr/>
          <p:nvPr/>
        </p:nvSpPr>
        <p:spPr>
          <a:xfrm>
            <a:off x="462651" y="1182384"/>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90" name="Google Shape;690;p62"/>
          <p:cNvSpPr/>
          <p:nvPr/>
        </p:nvSpPr>
        <p:spPr>
          <a:xfrm rot="10800000" flipH="1">
            <a:off x="462651" y="1395244"/>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91" name="Google Shape;691;p62"/>
          <p:cNvSpPr/>
          <p:nvPr/>
        </p:nvSpPr>
        <p:spPr>
          <a:xfrm>
            <a:off x="462651" y="1705706"/>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92" name="Google Shape;692;p62"/>
          <p:cNvSpPr/>
          <p:nvPr/>
        </p:nvSpPr>
        <p:spPr>
          <a:xfrm rot="10800000" flipH="1">
            <a:off x="462651" y="1918565"/>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93" name="Google Shape;693;p62"/>
          <p:cNvSpPr/>
          <p:nvPr/>
        </p:nvSpPr>
        <p:spPr>
          <a:xfrm>
            <a:off x="462651" y="2252684"/>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94" name="Google Shape;694;p62"/>
          <p:cNvSpPr/>
          <p:nvPr/>
        </p:nvSpPr>
        <p:spPr>
          <a:xfrm rot="10800000" flipH="1">
            <a:off x="462651" y="2465544"/>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95" name="Google Shape;695;p62"/>
          <p:cNvSpPr/>
          <p:nvPr/>
        </p:nvSpPr>
        <p:spPr>
          <a:xfrm>
            <a:off x="462651" y="2775079"/>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96" name="Google Shape;696;p62"/>
          <p:cNvSpPr/>
          <p:nvPr/>
        </p:nvSpPr>
        <p:spPr>
          <a:xfrm rot="10800000" flipH="1">
            <a:off x="462651" y="2987939"/>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97" name="Google Shape;697;p62"/>
          <p:cNvSpPr/>
          <p:nvPr/>
        </p:nvSpPr>
        <p:spPr>
          <a:xfrm>
            <a:off x="462651" y="3297474"/>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98" name="Google Shape;698;p62"/>
          <p:cNvSpPr/>
          <p:nvPr/>
        </p:nvSpPr>
        <p:spPr>
          <a:xfrm rot="10800000" flipH="1">
            <a:off x="462651" y="3510334"/>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99" name="Google Shape;699;p62"/>
          <p:cNvSpPr/>
          <p:nvPr/>
        </p:nvSpPr>
        <p:spPr>
          <a:xfrm>
            <a:off x="1151722" y="3790125"/>
            <a:ext cx="7716000" cy="474600"/>
          </a:xfrm>
          <a:prstGeom prst="roundRect">
            <a:avLst>
              <a:gd name="adj" fmla="val 16667"/>
            </a:avLst>
          </a:prstGeom>
          <a:solidFill>
            <a:srgbClr val="F3F3F3"/>
          </a:solidFill>
          <a:ln>
            <a:noFill/>
          </a:ln>
        </p:spPr>
        <p:txBody>
          <a:bodyPr spcFirstLastPara="1" wrap="square" lIns="182875" tIns="91425" rIns="182875" bIns="91425" anchor="ctr" anchorCtr="0">
            <a:noAutofit/>
          </a:bodyPr>
          <a:lstStyle/>
          <a:p>
            <a:pPr marL="0" lvl="0" indent="0" algn="l" rtl="0">
              <a:spcBef>
                <a:spcPts val="0"/>
              </a:spcBef>
              <a:spcAft>
                <a:spcPts val="0"/>
              </a:spcAft>
              <a:buNone/>
            </a:pPr>
            <a:r>
              <a:rPr lang="en" sz="1000">
                <a:latin typeface="Roboto"/>
                <a:ea typeface="Roboto"/>
                <a:cs typeface="Roboto"/>
                <a:sym typeface="Roboto"/>
              </a:rPr>
              <a:t>Explain the benefits and challenges of working with asynchronous JavaScript</a:t>
            </a:r>
            <a:endParaRPr sz="1000">
              <a:latin typeface="Roboto"/>
              <a:ea typeface="Roboto"/>
              <a:cs typeface="Roboto"/>
              <a:sym typeface="Roboto"/>
            </a:endParaRPr>
          </a:p>
        </p:txBody>
      </p:sp>
      <p:sp>
        <p:nvSpPr>
          <p:cNvPr id="700" name="Google Shape;700;p62"/>
          <p:cNvSpPr/>
          <p:nvPr/>
        </p:nvSpPr>
        <p:spPr>
          <a:xfrm>
            <a:off x="1161123" y="4319400"/>
            <a:ext cx="7706700" cy="474600"/>
          </a:xfrm>
          <a:prstGeom prst="roundRect">
            <a:avLst>
              <a:gd name="adj" fmla="val 16667"/>
            </a:avLst>
          </a:prstGeom>
          <a:solidFill>
            <a:srgbClr val="F3F3F3"/>
          </a:solidFill>
          <a:ln>
            <a:noFill/>
          </a:ln>
        </p:spPr>
        <p:txBody>
          <a:bodyPr spcFirstLastPara="1" wrap="square" lIns="182875" tIns="91425" rIns="182875" bIns="91425" anchor="ctr" anchorCtr="0">
            <a:noAutofit/>
          </a:bodyPr>
          <a:lstStyle/>
          <a:p>
            <a:pPr marL="0" lvl="0" indent="0" algn="l" rtl="0">
              <a:spcBef>
                <a:spcPts val="0"/>
              </a:spcBef>
              <a:spcAft>
                <a:spcPts val="0"/>
              </a:spcAft>
              <a:buNone/>
            </a:pPr>
            <a:r>
              <a:rPr lang="en" sz="1000">
                <a:latin typeface="Roboto"/>
                <a:ea typeface="Roboto"/>
                <a:cs typeface="Roboto"/>
                <a:sym typeface="Roboto"/>
              </a:rPr>
              <a:t>Explain and implement query string parameters</a:t>
            </a:r>
            <a:endParaRPr sz="1000">
              <a:latin typeface="Roboto"/>
              <a:ea typeface="Roboto"/>
              <a:cs typeface="Roboto"/>
              <a:sym typeface="Roboto"/>
            </a:endParaRPr>
          </a:p>
        </p:txBody>
      </p:sp>
      <p:sp>
        <p:nvSpPr>
          <p:cNvPr id="701" name="Google Shape;701;p62"/>
          <p:cNvSpPr/>
          <p:nvPr/>
        </p:nvSpPr>
        <p:spPr>
          <a:xfrm>
            <a:off x="462651" y="3833629"/>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702" name="Google Shape;702;p62"/>
          <p:cNvSpPr/>
          <p:nvPr/>
        </p:nvSpPr>
        <p:spPr>
          <a:xfrm rot="10800000" flipH="1">
            <a:off x="462651" y="4046489"/>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703" name="Google Shape;703;p62"/>
          <p:cNvSpPr/>
          <p:nvPr/>
        </p:nvSpPr>
        <p:spPr>
          <a:xfrm>
            <a:off x="462651" y="4356024"/>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704" name="Google Shape;704;p62"/>
          <p:cNvSpPr/>
          <p:nvPr/>
        </p:nvSpPr>
        <p:spPr>
          <a:xfrm rot="10800000" flipH="1">
            <a:off x="462651" y="4568884"/>
            <a:ext cx="568252" cy="192816"/>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64"/>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will you use this week’s </a:t>
            </a:r>
            <a:br>
              <a:rPr lang="en"/>
            </a:br>
            <a:r>
              <a:rPr lang="en"/>
              <a:t>content in your career? </a:t>
            </a:r>
            <a:endParaRPr/>
          </a:p>
        </p:txBody>
      </p:sp>
      <p:sp>
        <p:nvSpPr>
          <p:cNvPr id="716" name="Google Shape;716;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Tips for Success: Server-Side APIs </a:t>
            </a:r>
            <a:endParaRPr>
              <a:solidFill>
                <a:schemeClr val="dk1"/>
              </a:solidFill>
            </a:endParaRPr>
          </a:p>
          <a:p>
            <a:pPr marL="0" lvl="0" indent="0" algn="l" rtl="0">
              <a:spcBef>
                <a:spcPts val="0"/>
              </a:spcBef>
              <a:spcAft>
                <a:spcPts val="0"/>
              </a:spcAft>
              <a:buNone/>
            </a:pPr>
            <a:endParaRPr/>
          </a:p>
        </p:txBody>
      </p:sp>
      <p:sp>
        <p:nvSpPr>
          <p:cNvPr id="722" name="Google Shape;722;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23" name="Google Shape;723;p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Keep these tips in mind:</a:t>
            </a:r>
            <a:endParaRPr/>
          </a:p>
        </p:txBody>
      </p:sp>
      <p:sp>
        <p:nvSpPr>
          <p:cNvPr id="724" name="Google Shape;724;p6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 name="Google Shape;725;p65"/>
          <p:cNvGrpSpPr/>
          <p:nvPr/>
        </p:nvGrpSpPr>
        <p:grpSpPr>
          <a:xfrm>
            <a:off x="457200" y="1378813"/>
            <a:ext cx="776889" cy="621300"/>
            <a:chOff x="457200" y="1378813"/>
            <a:chExt cx="776889" cy="621300"/>
          </a:xfrm>
        </p:grpSpPr>
        <p:sp>
          <p:nvSpPr>
            <p:cNvPr id="726" name="Google Shape;726;p65"/>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727" name="Google Shape;727;p65"/>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28" name="Google Shape;728;p65"/>
          <p:cNvGrpSpPr/>
          <p:nvPr/>
        </p:nvGrpSpPr>
        <p:grpSpPr>
          <a:xfrm>
            <a:off x="457200" y="2228725"/>
            <a:ext cx="776889" cy="621300"/>
            <a:chOff x="457200" y="1378813"/>
            <a:chExt cx="776889" cy="621300"/>
          </a:xfrm>
        </p:grpSpPr>
        <p:sp>
          <p:nvSpPr>
            <p:cNvPr id="729" name="Google Shape;729;p65"/>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730" name="Google Shape;730;p65"/>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31" name="Google Shape;731;p65"/>
          <p:cNvGrpSpPr/>
          <p:nvPr/>
        </p:nvGrpSpPr>
        <p:grpSpPr>
          <a:xfrm>
            <a:off x="457200" y="3073850"/>
            <a:ext cx="776889" cy="621300"/>
            <a:chOff x="457200" y="1378813"/>
            <a:chExt cx="776889" cy="621300"/>
          </a:xfrm>
        </p:grpSpPr>
        <p:sp>
          <p:nvSpPr>
            <p:cNvPr id="732" name="Google Shape;732;p65"/>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733" name="Google Shape;733;p65"/>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734" name="Google Shape;734;p65"/>
          <p:cNvSpPr txBox="1">
            <a:spLocks noGrp="1"/>
          </p:cNvSpPr>
          <p:nvPr>
            <p:ph type="subTitle" idx="1"/>
          </p:nvPr>
        </p:nvSpPr>
        <p:spPr>
          <a:xfrm>
            <a:off x="-12300" y="142120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50">
                <a:latin typeface="Roboto"/>
                <a:ea typeface="Roboto"/>
                <a:cs typeface="Roboto"/>
                <a:sym typeface="Roboto"/>
              </a:rPr>
              <a:t>Each API’s documentation is going to be different. </a:t>
            </a:r>
            <a:r>
              <a:rPr lang="en" sz="1250" b="1">
                <a:highlight>
                  <a:srgbClr val="FFFF00"/>
                </a:highlight>
                <a:latin typeface="Roboto"/>
                <a:ea typeface="Roboto"/>
                <a:cs typeface="Roboto"/>
                <a:sym typeface="Roboto"/>
              </a:rPr>
              <a:t>Read it carefully!</a:t>
            </a:r>
            <a:r>
              <a:rPr lang="en" sz="1250">
                <a:latin typeface="Roboto"/>
                <a:ea typeface="Roboto"/>
                <a:cs typeface="Roboto"/>
                <a:sym typeface="Roboto"/>
              </a:rPr>
              <a:t> </a:t>
            </a:r>
            <a:endParaRPr sz="1250">
              <a:latin typeface="Roboto"/>
              <a:ea typeface="Roboto"/>
              <a:cs typeface="Roboto"/>
              <a:sym typeface="Roboto"/>
            </a:endParaRPr>
          </a:p>
        </p:txBody>
      </p:sp>
      <p:sp>
        <p:nvSpPr>
          <p:cNvPr id="735" name="Google Shape;735;p6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5"/>
          <p:cNvSpPr txBox="1">
            <a:spLocks noGrp="1"/>
          </p:cNvSpPr>
          <p:nvPr>
            <p:ph type="subTitle" idx="2"/>
          </p:nvPr>
        </p:nvSpPr>
        <p:spPr>
          <a:xfrm>
            <a:off x="-12300" y="22335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50">
                <a:latin typeface="Roboto"/>
                <a:ea typeface="Roboto"/>
                <a:cs typeface="Roboto"/>
                <a:sym typeface="Roboto"/>
              </a:rPr>
              <a:t>Don’t forget to be mindful of your error messages. </a:t>
            </a:r>
            <a:r>
              <a:rPr lang="en" sz="1250" b="1">
                <a:highlight>
                  <a:srgbClr val="FFFF00"/>
                </a:highlight>
                <a:latin typeface="Roboto"/>
                <a:ea typeface="Roboto"/>
                <a:cs typeface="Roboto"/>
                <a:sym typeface="Roboto"/>
              </a:rPr>
              <a:t>They may help you uncover an unexpected bug. </a:t>
            </a:r>
            <a:endParaRPr sz="1250" b="1">
              <a:highlight>
                <a:srgbClr val="FFFF00"/>
              </a:highlight>
              <a:latin typeface="Roboto"/>
              <a:ea typeface="Roboto"/>
              <a:cs typeface="Roboto"/>
              <a:sym typeface="Roboto"/>
            </a:endParaRPr>
          </a:p>
        </p:txBody>
      </p:sp>
      <p:sp>
        <p:nvSpPr>
          <p:cNvPr id="738" name="Google Shape;738;p65"/>
          <p:cNvSpPr txBox="1">
            <a:spLocks noGrp="1"/>
          </p:cNvSpPr>
          <p:nvPr>
            <p:ph type="subTitle" idx="3"/>
          </p:nvPr>
        </p:nvSpPr>
        <p:spPr>
          <a:xfrm>
            <a:off x="0" y="30762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50">
                <a:latin typeface="Roboto"/>
                <a:ea typeface="Roboto"/>
                <a:cs typeface="Roboto"/>
                <a:sym typeface="Roboto"/>
              </a:rPr>
              <a:t>Googling error messages can lead you to what other developers have done to resolve issues! </a:t>
            </a:r>
            <a:endParaRPr sz="125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67"/>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Where do web applications live?</a:t>
            </a:r>
            <a:endParaRPr/>
          </a:p>
        </p:txBody>
      </p:sp>
      <p:sp>
        <p:nvSpPr>
          <p:cNvPr id="750" name="Google Shape;750;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DF0"/>
        </a:solidFill>
        <a:effectLst/>
      </p:bgPr>
    </p:bg>
    <p:spTree>
      <p:nvGrpSpPr>
        <p:cNvPr id="1" name="Shape 754"/>
        <p:cNvGrpSpPr/>
        <p:nvPr/>
      </p:nvGrpSpPr>
      <p:grpSpPr>
        <a:xfrm>
          <a:off x="0" y="0"/>
          <a:ext cx="0" cy="0"/>
          <a:chOff x="0" y="0"/>
          <a:chExt cx="0" cy="0"/>
        </a:xfrm>
      </p:grpSpPr>
      <p:cxnSp>
        <p:nvCxnSpPr>
          <p:cNvPr id="755" name="Google Shape;755;p68"/>
          <p:cNvCxnSpPr/>
          <p:nvPr/>
        </p:nvCxnSpPr>
        <p:spPr>
          <a:xfrm>
            <a:off x="2339925" y="3353450"/>
            <a:ext cx="2401200" cy="0"/>
          </a:xfrm>
          <a:prstGeom prst="straightConnector1">
            <a:avLst/>
          </a:prstGeom>
          <a:noFill/>
          <a:ln w="9525" cap="flat" cmpd="sng">
            <a:solidFill>
              <a:srgbClr val="000000"/>
            </a:solidFill>
            <a:prstDash val="solid"/>
            <a:round/>
            <a:headEnd type="stealth" w="med" len="med"/>
            <a:tailEnd type="none" w="med" len="med"/>
          </a:ln>
        </p:spPr>
      </p:cxnSp>
      <p:cxnSp>
        <p:nvCxnSpPr>
          <p:cNvPr id="756" name="Google Shape;756;p68"/>
          <p:cNvCxnSpPr/>
          <p:nvPr/>
        </p:nvCxnSpPr>
        <p:spPr>
          <a:xfrm>
            <a:off x="5467650" y="3353450"/>
            <a:ext cx="2401200" cy="0"/>
          </a:xfrm>
          <a:prstGeom prst="straightConnector1">
            <a:avLst/>
          </a:prstGeom>
          <a:noFill/>
          <a:ln w="9525" cap="flat" cmpd="sng">
            <a:solidFill>
              <a:srgbClr val="000000"/>
            </a:solidFill>
            <a:prstDash val="solid"/>
            <a:round/>
            <a:headEnd type="stealth" w="med" len="med"/>
            <a:tailEnd type="none" w="med" len="med"/>
          </a:ln>
        </p:spPr>
      </p:cxnSp>
      <p:cxnSp>
        <p:nvCxnSpPr>
          <p:cNvPr id="757" name="Google Shape;757;p68"/>
          <p:cNvCxnSpPr/>
          <p:nvPr/>
        </p:nvCxnSpPr>
        <p:spPr>
          <a:xfrm>
            <a:off x="5079950" y="2872575"/>
            <a:ext cx="2401200" cy="0"/>
          </a:xfrm>
          <a:prstGeom prst="straightConnector1">
            <a:avLst/>
          </a:prstGeom>
          <a:noFill/>
          <a:ln w="9525" cap="flat" cmpd="sng">
            <a:solidFill>
              <a:srgbClr val="000000"/>
            </a:solidFill>
            <a:prstDash val="solid"/>
            <a:round/>
            <a:headEnd type="none" w="med" len="med"/>
            <a:tailEnd type="stealth" w="med" len="med"/>
          </a:ln>
        </p:spPr>
      </p:cxnSp>
      <p:cxnSp>
        <p:nvCxnSpPr>
          <p:cNvPr id="758" name="Google Shape;758;p68"/>
          <p:cNvCxnSpPr/>
          <p:nvPr/>
        </p:nvCxnSpPr>
        <p:spPr>
          <a:xfrm>
            <a:off x="1951775" y="2876950"/>
            <a:ext cx="2401200" cy="0"/>
          </a:xfrm>
          <a:prstGeom prst="straightConnector1">
            <a:avLst/>
          </a:prstGeom>
          <a:noFill/>
          <a:ln w="9525" cap="flat" cmpd="sng">
            <a:solidFill>
              <a:srgbClr val="000000"/>
            </a:solidFill>
            <a:prstDash val="solid"/>
            <a:round/>
            <a:headEnd type="none" w="med" len="med"/>
            <a:tailEnd type="stealth" w="med" len="med"/>
          </a:ln>
        </p:spPr>
      </p:cxnSp>
      <p:sp>
        <p:nvSpPr>
          <p:cNvPr id="759" name="Google Shape;75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Web Applications Live on Servers</a:t>
            </a:r>
            <a:endParaRPr/>
          </a:p>
        </p:txBody>
      </p:sp>
      <p:sp>
        <p:nvSpPr>
          <p:cNvPr id="760" name="Google Shape;760;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61" name="Google Shape;761;p68"/>
          <p:cNvSpPr txBox="1">
            <a:spLocks noGrp="1"/>
          </p:cNvSpPr>
          <p:nvPr>
            <p:ph type="subTitle" idx="1"/>
          </p:nvPr>
        </p:nvSpPr>
        <p:spPr>
          <a:xfrm>
            <a:off x="0" y="675975"/>
            <a:ext cx="9168600" cy="1161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Web servers are typically nothing more than specialized computers running software with the specific task of waiting for an internet request to come in and ask for data in return. </a:t>
            </a:r>
            <a:endParaRPr/>
          </a:p>
        </p:txBody>
      </p:sp>
      <p:grpSp>
        <p:nvGrpSpPr>
          <p:cNvPr id="762" name="Google Shape;762;p68"/>
          <p:cNvGrpSpPr/>
          <p:nvPr/>
        </p:nvGrpSpPr>
        <p:grpSpPr>
          <a:xfrm>
            <a:off x="445099" y="2424130"/>
            <a:ext cx="2123418" cy="1455642"/>
            <a:chOff x="3141125" y="1437800"/>
            <a:chExt cx="2861749" cy="1961782"/>
          </a:xfrm>
        </p:grpSpPr>
        <p:pic>
          <p:nvPicPr>
            <p:cNvPr id="763" name="Google Shape;763;p68"/>
            <p:cNvPicPr preferRelativeResize="0"/>
            <p:nvPr/>
          </p:nvPicPr>
          <p:blipFill>
            <a:blip r:embed="rId3">
              <a:alphaModFix/>
            </a:blip>
            <a:stretch>
              <a:fillRect/>
            </a:stretch>
          </p:blipFill>
          <p:spPr>
            <a:xfrm>
              <a:off x="3141125" y="1437800"/>
              <a:ext cx="2861749" cy="1961782"/>
            </a:xfrm>
            <a:prstGeom prst="rect">
              <a:avLst/>
            </a:prstGeom>
            <a:noFill/>
            <a:ln>
              <a:noFill/>
            </a:ln>
          </p:spPr>
        </p:pic>
        <p:pic>
          <p:nvPicPr>
            <p:cNvPr id="764" name="Google Shape;764;p68"/>
            <p:cNvPicPr preferRelativeResize="0"/>
            <p:nvPr/>
          </p:nvPicPr>
          <p:blipFill>
            <a:blip r:embed="rId4">
              <a:alphaModFix/>
            </a:blip>
            <a:stretch>
              <a:fillRect/>
            </a:stretch>
          </p:blipFill>
          <p:spPr>
            <a:xfrm>
              <a:off x="3932200" y="1543050"/>
              <a:ext cx="1279600" cy="1251175"/>
            </a:xfrm>
            <a:prstGeom prst="rect">
              <a:avLst/>
            </a:prstGeom>
            <a:noFill/>
            <a:ln>
              <a:noFill/>
            </a:ln>
            <a:effectLst>
              <a:outerShdw blurRad="57150" dist="19050" dir="5400000" algn="bl" rotWithShape="0">
                <a:srgbClr val="000000">
                  <a:alpha val="50000"/>
                </a:srgbClr>
              </a:outerShdw>
            </a:effectLst>
          </p:spPr>
        </p:pic>
      </p:grpSp>
      <p:sp>
        <p:nvSpPr>
          <p:cNvPr id="765" name="Google Shape;765;p68"/>
          <p:cNvSpPr txBox="1"/>
          <p:nvPr/>
        </p:nvSpPr>
        <p:spPr>
          <a:xfrm>
            <a:off x="542975" y="3819075"/>
            <a:ext cx="1926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Roboto"/>
                <a:ea typeface="Roboto"/>
                <a:cs typeface="Roboto"/>
                <a:sym typeface="Roboto"/>
              </a:rPr>
              <a:t>Client </a:t>
            </a:r>
            <a:br>
              <a:rPr lang="en" sz="900" b="1">
                <a:latin typeface="Roboto"/>
                <a:ea typeface="Roboto"/>
                <a:cs typeface="Roboto"/>
                <a:sym typeface="Roboto"/>
              </a:rPr>
            </a:br>
            <a:r>
              <a:rPr lang="en" sz="900" b="1">
                <a:latin typeface="Roboto"/>
                <a:ea typeface="Roboto"/>
                <a:cs typeface="Roboto"/>
                <a:sym typeface="Roboto"/>
              </a:rPr>
              <a:t>12.34.56.78</a:t>
            </a:r>
            <a:endParaRPr sz="900" b="1">
              <a:latin typeface="Roboto"/>
              <a:ea typeface="Roboto"/>
              <a:cs typeface="Roboto"/>
              <a:sym typeface="Roboto"/>
            </a:endParaRPr>
          </a:p>
        </p:txBody>
      </p:sp>
      <p:sp>
        <p:nvSpPr>
          <p:cNvPr id="766" name="Google Shape;766;p68"/>
          <p:cNvSpPr/>
          <p:nvPr/>
        </p:nvSpPr>
        <p:spPr>
          <a:xfrm rot="1286">
            <a:off x="3231000" y="2738450"/>
            <a:ext cx="801900" cy="2739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Request</a:t>
            </a:r>
            <a:endParaRPr sz="1000" b="1">
              <a:solidFill>
                <a:srgbClr val="FFFFFF"/>
              </a:solidFill>
              <a:latin typeface="Roboto"/>
              <a:ea typeface="Roboto"/>
              <a:cs typeface="Roboto"/>
              <a:sym typeface="Roboto"/>
            </a:endParaRPr>
          </a:p>
        </p:txBody>
      </p:sp>
      <p:pic>
        <p:nvPicPr>
          <p:cNvPr id="767" name="Google Shape;767;p68"/>
          <p:cNvPicPr preferRelativeResize="0"/>
          <p:nvPr/>
        </p:nvPicPr>
        <p:blipFill>
          <a:blip r:embed="rId5">
            <a:alphaModFix/>
          </a:blip>
          <a:stretch>
            <a:fillRect/>
          </a:stretch>
        </p:blipFill>
        <p:spPr>
          <a:xfrm>
            <a:off x="7607080" y="2199073"/>
            <a:ext cx="801790" cy="1680701"/>
          </a:xfrm>
          <a:prstGeom prst="rect">
            <a:avLst/>
          </a:prstGeom>
          <a:noFill/>
          <a:ln>
            <a:noFill/>
          </a:ln>
        </p:spPr>
      </p:pic>
      <p:pic>
        <p:nvPicPr>
          <p:cNvPr id="768" name="Google Shape;768;p68"/>
          <p:cNvPicPr preferRelativeResize="0"/>
          <p:nvPr/>
        </p:nvPicPr>
        <p:blipFill>
          <a:blip r:embed="rId6">
            <a:alphaModFix/>
          </a:blip>
          <a:stretch>
            <a:fillRect/>
          </a:stretch>
        </p:blipFill>
        <p:spPr>
          <a:xfrm>
            <a:off x="771923" y="2556762"/>
            <a:ext cx="1430825" cy="838365"/>
          </a:xfrm>
          <a:prstGeom prst="rect">
            <a:avLst/>
          </a:prstGeom>
          <a:noFill/>
          <a:ln>
            <a:noFill/>
          </a:ln>
        </p:spPr>
      </p:pic>
      <p:sp>
        <p:nvSpPr>
          <p:cNvPr id="769" name="Google Shape;769;p68"/>
          <p:cNvSpPr txBox="1"/>
          <p:nvPr/>
        </p:nvSpPr>
        <p:spPr>
          <a:xfrm rot="1365">
            <a:off x="2202750" y="2426025"/>
            <a:ext cx="2266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Roboto"/>
                <a:ea typeface="Roboto"/>
                <a:cs typeface="Roboto"/>
                <a:sym typeface="Roboto"/>
              </a:rPr>
              <a:t>https://www.netflix.com/</a:t>
            </a:r>
            <a:endParaRPr sz="1000" b="1">
              <a:latin typeface="Roboto"/>
              <a:ea typeface="Roboto"/>
              <a:cs typeface="Roboto"/>
              <a:sym typeface="Roboto"/>
            </a:endParaRPr>
          </a:p>
        </p:txBody>
      </p:sp>
      <p:sp>
        <p:nvSpPr>
          <p:cNvPr id="770" name="Google Shape;770;p68"/>
          <p:cNvSpPr/>
          <p:nvPr/>
        </p:nvSpPr>
        <p:spPr>
          <a:xfrm>
            <a:off x="7705805" y="2737249"/>
            <a:ext cx="604200" cy="604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1" name="Google Shape;771;p68"/>
          <p:cNvPicPr preferRelativeResize="0"/>
          <p:nvPr/>
        </p:nvPicPr>
        <p:blipFill>
          <a:blip r:embed="rId7">
            <a:alphaModFix/>
          </a:blip>
          <a:stretch>
            <a:fillRect/>
          </a:stretch>
        </p:blipFill>
        <p:spPr>
          <a:xfrm>
            <a:off x="7868856" y="2780770"/>
            <a:ext cx="294122" cy="517291"/>
          </a:xfrm>
          <a:prstGeom prst="rect">
            <a:avLst/>
          </a:prstGeom>
          <a:noFill/>
          <a:ln>
            <a:noFill/>
          </a:ln>
        </p:spPr>
      </p:pic>
      <p:sp>
        <p:nvSpPr>
          <p:cNvPr id="772" name="Google Shape;772;p68"/>
          <p:cNvSpPr txBox="1"/>
          <p:nvPr/>
        </p:nvSpPr>
        <p:spPr>
          <a:xfrm>
            <a:off x="4137000" y="3819075"/>
            <a:ext cx="1479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rgbClr val="000000"/>
                </a:solidFill>
                <a:latin typeface="Roboto"/>
                <a:ea typeface="Roboto"/>
                <a:cs typeface="Roboto"/>
                <a:sym typeface="Roboto"/>
              </a:rPr>
              <a:t>Domain Name Server</a:t>
            </a:r>
            <a:endParaRPr sz="900" b="1">
              <a:solidFill>
                <a:srgbClr val="000000"/>
              </a:solidFill>
              <a:latin typeface="Roboto"/>
              <a:ea typeface="Roboto"/>
              <a:cs typeface="Roboto"/>
              <a:sym typeface="Roboto"/>
            </a:endParaRPr>
          </a:p>
          <a:p>
            <a:pPr marL="0" lvl="0" indent="0" algn="ctr" rtl="0">
              <a:spcBef>
                <a:spcPts val="0"/>
              </a:spcBef>
              <a:spcAft>
                <a:spcPts val="0"/>
              </a:spcAft>
              <a:buNone/>
            </a:pPr>
            <a:r>
              <a:rPr lang="en" sz="900" b="1">
                <a:solidFill>
                  <a:srgbClr val="000000"/>
                </a:solidFill>
                <a:latin typeface="Roboto"/>
                <a:ea typeface="Roboto"/>
                <a:cs typeface="Roboto"/>
                <a:sym typeface="Roboto"/>
              </a:rPr>
              <a:t>76.11.48.29</a:t>
            </a:r>
            <a:endParaRPr sz="900" b="1">
              <a:latin typeface="Roboto"/>
              <a:ea typeface="Roboto"/>
              <a:cs typeface="Roboto"/>
              <a:sym typeface="Roboto"/>
            </a:endParaRPr>
          </a:p>
        </p:txBody>
      </p:sp>
      <p:pic>
        <p:nvPicPr>
          <p:cNvPr id="773" name="Google Shape;773;p68"/>
          <p:cNvPicPr preferRelativeResize="0"/>
          <p:nvPr/>
        </p:nvPicPr>
        <p:blipFill>
          <a:blip r:embed="rId8">
            <a:alphaModFix/>
          </a:blip>
          <a:stretch>
            <a:fillRect/>
          </a:stretch>
        </p:blipFill>
        <p:spPr>
          <a:xfrm>
            <a:off x="4437230" y="2199062"/>
            <a:ext cx="801790" cy="1680701"/>
          </a:xfrm>
          <a:prstGeom prst="rect">
            <a:avLst/>
          </a:prstGeom>
          <a:noFill/>
          <a:ln>
            <a:noFill/>
          </a:ln>
        </p:spPr>
      </p:pic>
      <p:sp>
        <p:nvSpPr>
          <p:cNvPr id="774" name="Google Shape;774;p68"/>
          <p:cNvSpPr txBox="1"/>
          <p:nvPr/>
        </p:nvSpPr>
        <p:spPr>
          <a:xfrm>
            <a:off x="7276113" y="3819075"/>
            <a:ext cx="1479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900" b="1">
                <a:latin typeface="Roboto"/>
                <a:ea typeface="Roboto"/>
                <a:cs typeface="Roboto"/>
                <a:sym typeface="Roboto"/>
              </a:rPr>
              <a:t>Netflix Server</a:t>
            </a:r>
            <a:endParaRPr sz="900" b="1">
              <a:latin typeface="Roboto"/>
              <a:ea typeface="Roboto"/>
              <a:cs typeface="Roboto"/>
              <a:sym typeface="Roboto"/>
            </a:endParaRPr>
          </a:p>
          <a:p>
            <a:pPr marL="0" lvl="0" indent="0" algn="ctr" rtl="0">
              <a:spcBef>
                <a:spcPts val="0"/>
              </a:spcBef>
              <a:spcAft>
                <a:spcPts val="0"/>
              </a:spcAft>
              <a:buNone/>
            </a:pPr>
            <a:r>
              <a:rPr lang="en" sz="900" b="1">
                <a:latin typeface="Roboto"/>
                <a:ea typeface="Roboto"/>
                <a:cs typeface="Roboto"/>
                <a:sym typeface="Roboto"/>
              </a:rPr>
              <a:t>41.65.88.90</a:t>
            </a:r>
            <a:endParaRPr sz="900" b="1">
              <a:latin typeface="Roboto"/>
              <a:ea typeface="Roboto"/>
              <a:cs typeface="Roboto"/>
              <a:sym typeface="Roboto"/>
            </a:endParaRPr>
          </a:p>
        </p:txBody>
      </p:sp>
      <p:sp>
        <p:nvSpPr>
          <p:cNvPr id="775" name="Google Shape;775;p68"/>
          <p:cNvSpPr/>
          <p:nvPr/>
        </p:nvSpPr>
        <p:spPr>
          <a:xfrm rot="1286">
            <a:off x="5764250" y="3216500"/>
            <a:ext cx="801900" cy="2739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Response</a:t>
            </a:r>
            <a:endParaRPr sz="1000" b="1">
              <a:latin typeface="Roboto"/>
              <a:ea typeface="Roboto"/>
              <a:cs typeface="Roboto"/>
              <a:sym typeface="Roboto"/>
            </a:endParaRPr>
          </a:p>
        </p:txBody>
      </p:sp>
      <p:sp>
        <p:nvSpPr>
          <p:cNvPr id="776" name="Google Shape;776;p68"/>
          <p:cNvSpPr/>
          <p:nvPr/>
        </p:nvSpPr>
        <p:spPr>
          <a:xfrm rot="1286">
            <a:off x="6450050" y="2740000"/>
            <a:ext cx="801900" cy="2739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Request</a:t>
            </a:r>
            <a:endParaRPr sz="1000" b="1">
              <a:solidFill>
                <a:srgbClr val="FFFFFF"/>
              </a:solidFill>
              <a:latin typeface="Roboto"/>
              <a:ea typeface="Roboto"/>
              <a:cs typeface="Roboto"/>
              <a:sym typeface="Roboto"/>
            </a:endParaRPr>
          </a:p>
        </p:txBody>
      </p:sp>
      <p:sp>
        <p:nvSpPr>
          <p:cNvPr id="777" name="Google Shape;777;p68"/>
          <p:cNvSpPr/>
          <p:nvPr/>
        </p:nvSpPr>
        <p:spPr>
          <a:xfrm rot="1286">
            <a:off x="2614237" y="3216500"/>
            <a:ext cx="801900" cy="2739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Response</a:t>
            </a:r>
            <a:endParaRPr sz="1000" b="1">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69"/>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are these requests made?</a:t>
            </a:r>
            <a:endParaRPr/>
          </a:p>
        </p:txBody>
      </p:sp>
      <p:sp>
        <p:nvSpPr>
          <p:cNvPr id="783" name="Google Shape;783;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931</Words>
  <Application>Microsoft Office PowerPoint</Application>
  <PresentationFormat>On-screen Show (16:9)</PresentationFormat>
  <Paragraphs>105</Paragraphs>
  <Slides>19</Slides>
  <Notes>19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Roboto Medium</vt:lpstr>
      <vt:lpstr>Oswald Light</vt:lpstr>
      <vt:lpstr>Oswald</vt:lpstr>
      <vt:lpstr>Roboto Light</vt:lpstr>
      <vt:lpstr>Caveat</vt:lpstr>
      <vt:lpstr>Roboto</vt:lpstr>
      <vt:lpstr>Inconsolata</vt:lpstr>
      <vt:lpstr>Roboto Thin</vt:lpstr>
      <vt:lpstr>Arial</vt:lpstr>
      <vt:lpstr>Oswald Medium</vt:lpstr>
      <vt:lpstr>Simple Light</vt:lpstr>
      <vt:lpstr>Unbranded</vt:lpstr>
      <vt:lpstr>Server-Side APIs</vt:lpstr>
      <vt:lpstr>The Big Picture</vt:lpstr>
      <vt:lpstr>Boot Camp Pointers  </vt:lpstr>
      <vt:lpstr>Server-Side APIs </vt:lpstr>
      <vt:lpstr>How will you use this week’s  content in your career? </vt:lpstr>
      <vt:lpstr>Tips for Success: Server-Side APIs  </vt:lpstr>
      <vt:lpstr>Where do web applications live?</vt:lpstr>
      <vt:lpstr>Web Applications Live on Servers</vt:lpstr>
      <vt:lpstr>How are these requests made?</vt:lpstr>
      <vt:lpstr>PowerPoint Presentation</vt:lpstr>
      <vt:lpstr>Across all internet-connected devices,  we constantly make HTTP requests to  web servers for different types of data constantly, like the following examples.</vt:lpstr>
      <vt:lpstr>Requesting Data Over HTTP </vt:lpstr>
      <vt:lpstr>Can we use data from other  servers in an application?</vt:lpstr>
      <vt:lpstr>Yes, we can! Just as we’ve used third-party APIs to make an application’s functionality and design easier to maintain, we can use specific functionality to request data over HTTP and use that data in an application. </vt:lpstr>
      <vt:lpstr>JSON (JavaScript Object Notation)</vt:lpstr>
      <vt:lpstr>JSON (JavaScript Object Notation) </vt:lpstr>
      <vt:lpstr>How can we learn to use and implement these types of APIs?</vt:lpstr>
      <vt:lpstr>How to Learn Server-Side APIs </vt:lpstr>
      <vt:lpstr>How to Learn Server-Side APIs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Server-Side APIs</dc:title>
  <cp:lastModifiedBy>Benjamin Machock</cp:lastModifiedBy>
  <cp:revision>3</cp:revision>
  <dcterms:modified xsi:type="dcterms:W3CDTF">2022-05-12T14:48:48Z</dcterms:modified>
</cp:coreProperties>
</file>